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handoutMasterIdLst>
    <p:handoutMasterId r:id="rId29"/>
  </p:handoutMasterIdLst>
  <p:sldIdLst>
    <p:sldId id="264" r:id="rId5"/>
    <p:sldId id="262" r:id="rId6"/>
    <p:sldId id="266" r:id="rId7"/>
    <p:sldId id="267" r:id="rId8"/>
    <p:sldId id="270" r:id="rId9"/>
    <p:sldId id="282" r:id="rId10"/>
    <p:sldId id="283" r:id="rId11"/>
    <p:sldId id="284" r:id="rId12"/>
    <p:sldId id="285" r:id="rId13"/>
    <p:sldId id="286" r:id="rId14"/>
    <p:sldId id="276" r:id="rId15"/>
    <p:sldId id="268" r:id="rId16"/>
    <p:sldId id="271" r:id="rId17"/>
    <p:sldId id="272" r:id="rId18"/>
    <p:sldId id="273" r:id="rId19"/>
    <p:sldId id="274" r:id="rId20"/>
    <p:sldId id="275" r:id="rId21"/>
    <p:sldId id="278" r:id="rId22"/>
    <p:sldId id="279" r:id="rId23"/>
    <p:sldId id="277" r:id="rId24"/>
    <p:sldId id="280" r:id="rId25"/>
    <p:sldId id="281" r:id="rId26"/>
    <p:sldId id="287" r:id="rId27"/>
  </p:sldIdLst>
  <p:sldSz cx="9144000" cy="5143500" type="screen16x9"/>
  <p:notesSz cx="7102475" cy="9388475"/>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3120">
          <p15:clr>
            <a:srgbClr val="A4A3A4"/>
          </p15:clr>
        </p15:guide>
        <p15:guide id="2" pos="5404">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03"/>
    <a:srgbClr val="CCCCCC"/>
    <a:srgbClr val="FF4132"/>
    <a:srgbClr val="FA4100"/>
    <a:srgbClr val="000000"/>
    <a:srgbClr val="D1272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69"/>
    <p:restoredTop sz="50000" autoAdjust="0"/>
  </p:normalViewPr>
  <p:slideViewPr>
    <p:cSldViewPr snapToGrid="0" snapToObjects="1">
      <p:cViewPr>
        <p:scale>
          <a:sx n="96" d="100"/>
          <a:sy n="96" d="100"/>
        </p:scale>
        <p:origin x="775" y="288"/>
      </p:cViewPr>
      <p:guideLst>
        <p:guide orient="horz" pos="3120"/>
        <p:guide pos="5404"/>
      </p:guideLst>
    </p:cSldViewPr>
  </p:slideViewPr>
  <p:notesTextViewPr>
    <p:cViewPr>
      <p:scale>
        <a:sx n="100" d="100"/>
        <a:sy n="100" d="100"/>
      </p:scale>
      <p:origin x="0" y="0"/>
    </p:cViewPr>
  </p:notesTextViewPr>
  <p:notesViewPr>
    <p:cSldViewPr snapToGrid="0" snapToObjects="1">
      <p:cViewPr varScale="1">
        <p:scale>
          <a:sx n="85" d="100"/>
          <a:sy n="85" d="100"/>
        </p:scale>
        <p:origin x="3888"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E218F6-A5E5-478B-A6D1-2CE792C7AFF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C398CF83-84C7-40A8-8844-465114AAE019}">
      <dgm:prSet/>
      <dgm:spPr>
        <a:xfrm>
          <a:off x="451212" y="51157"/>
          <a:ext cx="6316980" cy="560880"/>
        </a:xfrm>
        <a:prstGeom prst="roundRect">
          <a:avLst/>
        </a:prstGeom>
        <a:solidFill>
          <a:schemeClr val="accent1"/>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dirty="0">
              <a:solidFill>
                <a:sysClr val="window" lastClr="FFFFFF"/>
              </a:solidFill>
              <a:latin typeface="Calibri"/>
              <a:ea typeface="+mn-ea"/>
              <a:cs typeface="+mn-cs"/>
            </a:rPr>
            <a:t>To be a fiduciary is to be a good steward</a:t>
          </a:r>
        </a:p>
      </dgm:t>
    </dgm:pt>
    <dgm:pt modelId="{8AA48480-005A-4A91-BF21-A20BD28C6D07}" type="parTrans" cxnId="{2A744FBB-4CBB-4394-960E-C8856A09E09F}">
      <dgm:prSet/>
      <dgm:spPr/>
      <dgm:t>
        <a:bodyPr/>
        <a:lstStyle/>
        <a:p>
          <a:endParaRPr lang="en-US"/>
        </a:p>
      </dgm:t>
    </dgm:pt>
    <dgm:pt modelId="{C5341189-7809-47F8-BA97-1E43C27261C6}" type="sibTrans" cxnId="{2A744FBB-4CBB-4394-960E-C8856A09E09F}">
      <dgm:prSet/>
      <dgm:spPr/>
      <dgm:t>
        <a:bodyPr/>
        <a:lstStyle/>
        <a:p>
          <a:endParaRPr lang="en-US"/>
        </a:p>
      </dgm:t>
    </dgm:pt>
    <dgm:pt modelId="{3D9F73E7-406E-4FBB-A2CA-22BF9C6B67B1}">
      <dgm:prSet/>
      <dgm:spPr>
        <a:xfrm>
          <a:off x="0" y="331597"/>
          <a:ext cx="9024258" cy="1436400"/>
        </a:xfrm>
        <a:prstGeom prst="rect">
          <a:avLst/>
        </a:prstGeom>
        <a:solidFill>
          <a:sysClr val="window" lastClr="FFFFFF">
            <a:alpha val="90000"/>
            <a:hueOff val="0"/>
            <a:satOff val="0"/>
            <a:lumOff val="0"/>
            <a:alphaOff val="0"/>
          </a:sysClr>
        </a:solidFill>
        <a:ln w="12700" cap="flat" cmpd="sng" algn="ctr">
          <a:solidFill>
            <a:schemeClr val="accent1"/>
          </a:solidFill>
          <a:prstDash val="solid"/>
          <a:miter lim="800000"/>
        </a:ln>
        <a:effectLst/>
      </dgm:spPr>
      <dgm:t>
        <a:bodyPr/>
        <a:lstStyle/>
        <a:p>
          <a:pPr>
            <a:buChar char="•"/>
          </a:pPr>
          <a:r>
            <a:rPr lang="en-US">
              <a:solidFill>
                <a:sysClr val="windowText" lastClr="000000">
                  <a:hueOff val="0"/>
                  <a:satOff val="0"/>
                  <a:lumOff val="0"/>
                  <a:alphaOff val="0"/>
                </a:sysClr>
              </a:solidFill>
              <a:latin typeface="Calibri"/>
              <a:ea typeface="+mn-ea"/>
              <a:cs typeface="+mn-cs"/>
            </a:rPr>
            <a:t>Duty of Care</a:t>
          </a:r>
        </a:p>
      </dgm:t>
    </dgm:pt>
    <dgm:pt modelId="{3B340357-8DC1-4015-82BD-EEA6A01B77A6}" type="parTrans" cxnId="{1004C71C-2C12-406B-92D2-2ED303754952}">
      <dgm:prSet/>
      <dgm:spPr/>
      <dgm:t>
        <a:bodyPr/>
        <a:lstStyle/>
        <a:p>
          <a:endParaRPr lang="en-US"/>
        </a:p>
      </dgm:t>
    </dgm:pt>
    <dgm:pt modelId="{7441F88D-A39C-4BF6-94F9-00D9BA164007}" type="sibTrans" cxnId="{1004C71C-2C12-406B-92D2-2ED303754952}">
      <dgm:prSet/>
      <dgm:spPr/>
      <dgm:t>
        <a:bodyPr/>
        <a:lstStyle/>
        <a:p>
          <a:endParaRPr lang="en-US"/>
        </a:p>
      </dgm:t>
    </dgm:pt>
    <dgm:pt modelId="{095B9548-408A-405E-B83E-C5521C62354D}">
      <dgm:prSet/>
      <dgm:spPr>
        <a:xfrm>
          <a:off x="0" y="331597"/>
          <a:ext cx="9024258" cy="1436400"/>
        </a:xfrm>
        <a:prstGeom prst="rect">
          <a:avLst/>
        </a:prstGeom>
        <a:solidFill>
          <a:sysClr val="window" lastClr="FFFFFF">
            <a:alpha val="90000"/>
            <a:hueOff val="0"/>
            <a:satOff val="0"/>
            <a:lumOff val="0"/>
            <a:alphaOff val="0"/>
          </a:sysClr>
        </a:solidFill>
        <a:ln w="12700" cap="flat" cmpd="sng" algn="ctr">
          <a:solidFill>
            <a:schemeClr val="accent1"/>
          </a:solidFill>
          <a:prstDash val="solid"/>
          <a:miter lim="800000"/>
        </a:ln>
        <a:effectLst/>
      </dgm:spPr>
      <dgm:t>
        <a:bodyPr/>
        <a:lstStyle/>
        <a:p>
          <a:pPr>
            <a:buChar char="•"/>
          </a:pPr>
          <a:r>
            <a:rPr lang="en-US">
              <a:solidFill>
                <a:sysClr val="windowText" lastClr="000000">
                  <a:hueOff val="0"/>
                  <a:satOff val="0"/>
                  <a:lumOff val="0"/>
                  <a:alphaOff val="0"/>
                </a:sysClr>
              </a:solidFill>
              <a:latin typeface="Calibri"/>
              <a:ea typeface="+mn-ea"/>
              <a:cs typeface="+mn-cs"/>
            </a:rPr>
            <a:t>Duty of Loyalty</a:t>
          </a:r>
        </a:p>
      </dgm:t>
    </dgm:pt>
    <dgm:pt modelId="{AE3FD0D7-44A7-46B4-872D-CB63CE71E110}" type="parTrans" cxnId="{34E3A59E-2855-4F96-88C9-627CE4035EEA}">
      <dgm:prSet/>
      <dgm:spPr/>
      <dgm:t>
        <a:bodyPr/>
        <a:lstStyle/>
        <a:p>
          <a:endParaRPr lang="en-US"/>
        </a:p>
      </dgm:t>
    </dgm:pt>
    <dgm:pt modelId="{97ACD394-8BFA-4A69-A23F-13ECC1633FAD}" type="sibTrans" cxnId="{34E3A59E-2855-4F96-88C9-627CE4035EEA}">
      <dgm:prSet/>
      <dgm:spPr/>
      <dgm:t>
        <a:bodyPr/>
        <a:lstStyle/>
        <a:p>
          <a:endParaRPr lang="en-US"/>
        </a:p>
      </dgm:t>
    </dgm:pt>
    <dgm:pt modelId="{88C25E04-42B9-47C2-9D7C-5A5E84665B10}">
      <dgm:prSet/>
      <dgm:spPr>
        <a:xfrm>
          <a:off x="0" y="331597"/>
          <a:ext cx="9024258" cy="1436400"/>
        </a:xfrm>
        <a:prstGeom prst="rect">
          <a:avLst/>
        </a:prstGeom>
        <a:solidFill>
          <a:sysClr val="window" lastClr="FFFFFF">
            <a:alpha val="90000"/>
            <a:hueOff val="0"/>
            <a:satOff val="0"/>
            <a:lumOff val="0"/>
            <a:alphaOff val="0"/>
          </a:sysClr>
        </a:solidFill>
        <a:ln w="12700" cap="flat" cmpd="sng" algn="ctr">
          <a:solidFill>
            <a:schemeClr val="accent1"/>
          </a:solidFill>
          <a:prstDash val="solid"/>
          <a:miter lim="800000"/>
        </a:ln>
        <a:effectLst/>
      </dgm:spPr>
      <dgm:t>
        <a:bodyPr/>
        <a:lstStyle/>
        <a:p>
          <a:pPr>
            <a:buChar char="•"/>
          </a:pPr>
          <a:r>
            <a:rPr lang="en-US">
              <a:solidFill>
                <a:sysClr val="windowText" lastClr="000000">
                  <a:hueOff val="0"/>
                  <a:satOff val="0"/>
                  <a:lumOff val="0"/>
                  <a:alphaOff val="0"/>
                </a:sysClr>
              </a:solidFill>
              <a:latin typeface="Calibri"/>
              <a:ea typeface="+mn-ea"/>
              <a:cs typeface="+mn-cs"/>
            </a:rPr>
            <a:t>Duty of Obedience</a:t>
          </a:r>
        </a:p>
      </dgm:t>
    </dgm:pt>
    <dgm:pt modelId="{44B89FA8-1541-4A3C-B151-7D1D522F299D}" type="parTrans" cxnId="{349FA3A0-9E41-4E8A-BB84-0E2E75F1842D}">
      <dgm:prSet/>
      <dgm:spPr/>
      <dgm:t>
        <a:bodyPr/>
        <a:lstStyle/>
        <a:p>
          <a:endParaRPr lang="en-US"/>
        </a:p>
      </dgm:t>
    </dgm:pt>
    <dgm:pt modelId="{C12C23ED-D017-4B22-9769-0FC7290EA750}" type="sibTrans" cxnId="{349FA3A0-9E41-4E8A-BB84-0E2E75F1842D}">
      <dgm:prSet/>
      <dgm:spPr/>
      <dgm:t>
        <a:bodyPr/>
        <a:lstStyle/>
        <a:p>
          <a:endParaRPr lang="en-US"/>
        </a:p>
      </dgm:t>
    </dgm:pt>
    <dgm:pt modelId="{130D023C-99E4-44BD-87E6-22F51DDF8004}">
      <dgm:prSet/>
      <dgm:spPr>
        <a:xfrm>
          <a:off x="451212" y="1870597"/>
          <a:ext cx="6316980" cy="560880"/>
        </a:xfrm>
        <a:prstGeom prst="roundRect">
          <a:avLst/>
        </a:prstGeom>
        <a:solidFill>
          <a:schemeClr val="accent1"/>
        </a:solidFill>
        <a:ln w="12700" cap="flat" cmpd="sng" algn="ctr">
          <a:solidFill>
            <a:sysClr val="window" lastClr="FFFFFF">
              <a:hueOff val="0"/>
              <a:satOff val="0"/>
              <a:lumOff val="0"/>
              <a:alphaOff val="0"/>
            </a:sysClr>
          </a:solidFill>
          <a:prstDash val="solid"/>
          <a:miter lim="800000"/>
        </a:ln>
        <a:effectLst/>
      </dgm:spPr>
      <dgm:t>
        <a:bodyPr/>
        <a:lstStyle/>
        <a:p>
          <a:pPr>
            <a:buNone/>
          </a:pPr>
          <a:r>
            <a:rPr lang="en-US">
              <a:solidFill>
                <a:sysClr val="window" lastClr="FFFFFF"/>
              </a:solidFill>
              <a:latin typeface="Calibri"/>
              <a:ea typeface="+mn-ea"/>
              <a:cs typeface="+mn-cs"/>
            </a:rPr>
            <a:t>Fiduciary-related Policies</a:t>
          </a:r>
        </a:p>
      </dgm:t>
    </dgm:pt>
    <dgm:pt modelId="{BB9864A1-0E8E-46FD-87C8-13929E61869C}" type="parTrans" cxnId="{2CD52E4D-8A17-40D8-8893-56F09705D062}">
      <dgm:prSet/>
      <dgm:spPr/>
      <dgm:t>
        <a:bodyPr/>
        <a:lstStyle/>
        <a:p>
          <a:endParaRPr lang="en-US"/>
        </a:p>
      </dgm:t>
    </dgm:pt>
    <dgm:pt modelId="{08D1D28E-A101-4F1E-961A-83D8A369EF6F}" type="sibTrans" cxnId="{2CD52E4D-8A17-40D8-8893-56F09705D062}">
      <dgm:prSet/>
      <dgm:spPr/>
      <dgm:t>
        <a:bodyPr/>
        <a:lstStyle/>
        <a:p>
          <a:endParaRPr lang="en-US"/>
        </a:p>
      </dgm:t>
    </dgm:pt>
    <dgm:pt modelId="{4966F27D-0572-4E3F-A635-5143C68841E6}">
      <dgm:prSet/>
      <dgm:spPr>
        <a:xfrm>
          <a:off x="0" y="2151037"/>
          <a:ext cx="9024258" cy="1436400"/>
        </a:xfrm>
        <a:prstGeom prst="rect">
          <a:avLst/>
        </a:prstGeom>
        <a:solidFill>
          <a:sysClr val="window" lastClr="FFFFFF">
            <a:alpha val="90000"/>
            <a:hueOff val="0"/>
            <a:satOff val="0"/>
            <a:lumOff val="0"/>
            <a:alphaOff val="0"/>
          </a:sysClr>
        </a:solidFill>
        <a:ln w="12700" cap="flat" cmpd="sng" algn="ctr">
          <a:solidFill>
            <a:schemeClr val="accent1"/>
          </a:solidFill>
          <a:prstDash val="solid"/>
          <a:miter lim="800000"/>
        </a:ln>
        <a:effectLst/>
      </dgm:spPr>
      <dgm:t>
        <a:bodyPr/>
        <a:lstStyle/>
        <a:p>
          <a:pPr>
            <a:buChar char="•"/>
          </a:pPr>
          <a:r>
            <a:rPr lang="en-US">
              <a:solidFill>
                <a:sysClr val="windowText" lastClr="000000">
                  <a:hueOff val="0"/>
                  <a:satOff val="0"/>
                  <a:lumOff val="0"/>
                  <a:alphaOff val="0"/>
                </a:sysClr>
              </a:solidFill>
              <a:latin typeface="Calibri"/>
              <a:ea typeface="+mn-ea"/>
              <a:cs typeface="+mn-cs"/>
            </a:rPr>
            <a:t>Conflict of Interest</a:t>
          </a:r>
        </a:p>
      </dgm:t>
    </dgm:pt>
    <dgm:pt modelId="{4AAB2413-E522-46BD-88DC-592009B08A52}" type="parTrans" cxnId="{6532A8ED-EF91-4815-A32F-48A6D26BC07E}">
      <dgm:prSet/>
      <dgm:spPr/>
      <dgm:t>
        <a:bodyPr/>
        <a:lstStyle/>
        <a:p>
          <a:endParaRPr lang="en-US"/>
        </a:p>
      </dgm:t>
    </dgm:pt>
    <dgm:pt modelId="{D8D5DA54-25C2-4730-9999-C1519BD9D594}" type="sibTrans" cxnId="{6532A8ED-EF91-4815-A32F-48A6D26BC07E}">
      <dgm:prSet/>
      <dgm:spPr/>
      <dgm:t>
        <a:bodyPr/>
        <a:lstStyle/>
        <a:p>
          <a:endParaRPr lang="en-US"/>
        </a:p>
      </dgm:t>
    </dgm:pt>
    <dgm:pt modelId="{AF051753-64A2-439B-B019-AFAF785620F1}">
      <dgm:prSet/>
      <dgm:spPr>
        <a:xfrm>
          <a:off x="0" y="2151037"/>
          <a:ext cx="9024258" cy="1436400"/>
        </a:xfrm>
        <a:prstGeom prst="rect">
          <a:avLst/>
        </a:prstGeom>
        <a:solidFill>
          <a:sysClr val="window" lastClr="FFFFFF">
            <a:alpha val="90000"/>
            <a:hueOff val="0"/>
            <a:satOff val="0"/>
            <a:lumOff val="0"/>
            <a:alphaOff val="0"/>
          </a:sysClr>
        </a:solidFill>
        <a:ln w="12700" cap="flat" cmpd="sng" algn="ctr">
          <a:solidFill>
            <a:schemeClr val="accent1"/>
          </a:solidFill>
          <a:prstDash val="solid"/>
          <a:miter lim="800000"/>
        </a:ln>
        <a:effectLst/>
      </dgm:spPr>
      <dgm:t>
        <a:bodyPr/>
        <a:lstStyle/>
        <a:p>
          <a:pPr>
            <a:buChar char="•"/>
          </a:pPr>
          <a:r>
            <a:rPr lang="en-US">
              <a:solidFill>
                <a:sysClr val="windowText" lastClr="000000">
                  <a:hueOff val="0"/>
                  <a:satOff val="0"/>
                  <a:lumOff val="0"/>
                  <a:alphaOff val="0"/>
                </a:sysClr>
              </a:solidFill>
              <a:latin typeface="Calibri"/>
              <a:ea typeface="+mn-ea"/>
              <a:cs typeface="+mn-cs"/>
            </a:rPr>
            <a:t>Confidentiality</a:t>
          </a:r>
        </a:p>
      </dgm:t>
    </dgm:pt>
    <dgm:pt modelId="{502A2183-59F2-4C51-97AE-471D39D4501D}" type="parTrans" cxnId="{5877C607-8262-4B63-87A9-9484BE4377B4}">
      <dgm:prSet/>
      <dgm:spPr/>
      <dgm:t>
        <a:bodyPr/>
        <a:lstStyle/>
        <a:p>
          <a:endParaRPr lang="en-US"/>
        </a:p>
      </dgm:t>
    </dgm:pt>
    <dgm:pt modelId="{DF7940D5-852E-4132-9DAA-3539CD2ABF65}" type="sibTrans" cxnId="{5877C607-8262-4B63-87A9-9484BE4377B4}">
      <dgm:prSet/>
      <dgm:spPr/>
      <dgm:t>
        <a:bodyPr/>
        <a:lstStyle/>
        <a:p>
          <a:endParaRPr lang="en-US"/>
        </a:p>
      </dgm:t>
    </dgm:pt>
    <dgm:pt modelId="{56D96323-E238-4ABC-820A-C145A3A18FA5}">
      <dgm:prSet/>
      <dgm:spPr>
        <a:xfrm>
          <a:off x="0" y="2151037"/>
          <a:ext cx="9024258" cy="1436400"/>
        </a:xfrm>
        <a:prstGeom prst="rect">
          <a:avLst/>
        </a:prstGeom>
        <a:solidFill>
          <a:sysClr val="window" lastClr="FFFFFF">
            <a:alpha val="90000"/>
            <a:hueOff val="0"/>
            <a:satOff val="0"/>
            <a:lumOff val="0"/>
            <a:alphaOff val="0"/>
          </a:sysClr>
        </a:solidFill>
        <a:ln w="12700" cap="flat" cmpd="sng" algn="ctr">
          <a:solidFill>
            <a:schemeClr val="accent1"/>
          </a:solidFill>
          <a:prstDash val="solid"/>
          <a:miter lim="800000"/>
        </a:ln>
        <a:effectLst/>
      </dgm:spPr>
      <dgm:t>
        <a:bodyPr/>
        <a:lstStyle/>
        <a:p>
          <a:pPr>
            <a:buChar char="•"/>
          </a:pPr>
          <a:r>
            <a:rPr lang="en-US">
              <a:solidFill>
                <a:sysClr val="windowText" lastClr="000000">
                  <a:hueOff val="0"/>
                  <a:satOff val="0"/>
                  <a:lumOff val="0"/>
                  <a:alphaOff val="0"/>
                </a:sysClr>
              </a:solidFill>
              <a:latin typeface="Calibri"/>
              <a:ea typeface="+mn-ea"/>
              <a:cs typeface="+mn-cs"/>
            </a:rPr>
            <a:t>Anti-Trust</a:t>
          </a:r>
        </a:p>
      </dgm:t>
    </dgm:pt>
    <dgm:pt modelId="{456DD012-161C-4132-84DB-71C8CF1C6FA6}" type="parTrans" cxnId="{D73827C7-1A51-4BF7-A13D-9E8790CF52D2}">
      <dgm:prSet/>
      <dgm:spPr/>
      <dgm:t>
        <a:bodyPr/>
        <a:lstStyle/>
        <a:p>
          <a:endParaRPr lang="en-US"/>
        </a:p>
      </dgm:t>
    </dgm:pt>
    <dgm:pt modelId="{C52C2833-DA9C-4FA7-9DAF-A91D71BC1B5B}" type="sibTrans" cxnId="{D73827C7-1A51-4BF7-A13D-9E8790CF52D2}">
      <dgm:prSet/>
      <dgm:spPr/>
      <dgm:t>
        <a:bodyPr/>
        <a:lstStyle/>
        <a:p>
          <a:endParaRPr lang="en-US"/>
        </a:p>
      </dgm:t>
    </dgm:pt>
    <dgm:pt modelId="{179CAEB5-43D7-4D00-983D-3C7F06B7C260}" type="pres">
      <dgm:prSet presAssocID="{C0E218F6-A5E5-478B-A6D1-2CE792C7AFF2}" presName="linear" presStyleCnt="0">
        <dgm:presLayoutVars>
          <dgm:dir/>
          <dgm:animLvl val="lvl"/>
          <dgm:resizeHandles val="exact"/>
        </dgm:presLayoutVars>
      </dgm:prSet>
      <dgm:spPr/>
    </dgm:pt>
    <dgm:pt modelId="{FE74674A-FA00-4B98-82A3-2EB9DF61F484}" type="pres">
      <dgm:prSet presAssocID="{C398CF83-84C7-40A8-8844-465114AAE019}" presName="parentLin" presStyleCnt="0"/>
      <dgm:spPr/>
    </dgm:pt>
    <dgm:pt modelId="{CBA3A1D5-8950-4790-94AC-6862DA9FFB35}" type="pres">
      <dgm:prSet presAssocID="{C398CF83-84C7-40A8-8844-465114AAE019}" presName="parentLeftMargin" presStyleLbl="node1" presStyleIdx="0" presStyleCnt="2"/>
      <dgm:spPr/>
    </dgm:pt>
    <dgm:pt modelId="{5042B213-5A75-474F-BCB5-88FFBA675BE0}" type="pres">
      <dgm:prSet presAssocID="{C398CF83-84C7-40A8-8844-465114AAE019}" presName="parentText" presStyleLbl="node1" presStyleIdx="0" presStyleCnt="2">
        <dgm:presLayoutVars>
          <dgm:chMax val="0"/>
          <dgm:bulletEnabled val="1"/>
        </dgm:presLayoutVars>
      </dgm:prSet>
      <dgm:spPr/>
    </dgm:pt>
    <dgm:pt modelId="{28EF4646-B8F0-4215-B006-1931E4B14A48}" type="pres">
      <dgm:prSet presAssocID="{C398CF83-84C7-40A8-8844-465114AAE019}" presName="negativeSpace" presStyleCnt="0"/>
      <dgm:spPr/>
    </dgm:pt>
    <dgm:pt modelId="{0274C5F2-B10B-4B8F-AE36-67945463DC6A}" type="pres">
      <dgm:prSet presAssocID="{C398CF83-84C7-40A8-8844-465114AAE019}" presName="childText" presStyleLbl="conFgAcc1" presStyleIdx="0" presStyleCnt="2">
        <dgm:presLayoutVars>
          <dgm:bulletEnabled val="1"/>
        </dgm:presLayoutVars>
      </dgm:prSet>
      <dgm:spPr/>
    </dgm:pt>
    <dgm:pt modelId="{3CCDFDDB-C6E4-4772-ABA3-57EF7F9F4FD8}" type="pres">
      <dgm:prSet presAssocID="{C5341189-7809-47F8-BA97-1E43C27261C6}" presName="spaceBetweenRectangles" presStyleCnt="0"/>
      <dgm:spPr/>
    </dgm:pt>
    <dgm:pt modelId="{FEC8DE69-1BA3-4C75-A74B-0D4E92325D17}" type="pres">
      <dgm:prSet presAssocID="{130D023C-99E4-44BD-87E6-22F51DDF8004}" presName="parentLin" presStyleCnt="0"/>
      <dgm:spPr/>
    </dgm:pt>
    <dgm:pt modelId="{A6F6EA2C-8F0C-4A0D-B302-3D82DA140586}" type="pres">
      <dgm:prSet presAssocID="{130D023C-99E4-44BD-87E6-22F51DDF8004}" presName="parentLeftMargin" presStyleLbl="node1" presStyleIdx="0" presStyleCnt="2"/>
      <dgm:spPr/>
    </dgm:pt>
    <dgm:pt modelId="{8D479AEE-31DA-4944-8318-A2A1C6DAED61}" type="pres">
      <dgm:prSet presAssocID="{130D023C-99E4-44BD-87E6-22F51DDF8004}" presName="parentText" presStyleLbl="node1" presStyleIdx="1" presStyleCnt="2">
        <dgm:presLayoutVars>
          <dgm:chMax val="0"/>
          <dgm:bulletEnabled val="1"/>
        </dgm:presLayoutVars>
      </dgm:prSet>
      <dgm:spPr/>
    </dgm:pt>
    <dgm:pt modelId="{8D4A58D9-EE46-427C-92C9-23A2D0CC876A}" type="pres">
      <dgm:prSet presAssocID="{130D023C-99E4-44BD-87E6-22F51DDF8004}" presName="negativeSpace" presStyleCnt="0"/>
      <dgm:spPr/>
    </dgm:pt>
    <dgm:pt modelId="{9753D644-97E6-471C-85AD-CD2EE431A2B5}" type="pres">
      <dgm:prSet presAssocID="{130D023C-99E4-44BD-87E6-22F51DDF8004}" presName="childText" presStyleLbl="conFgAcc1" presStyleIdx="1" presStyleCnt="2">
        <dgm:presLayoutVars>
          <dgm:bulletEnabled val="1"/>
        </dgm:presLayoutVars>
      </dgm:prSet>
      <dgm:spPr/>
    </dgm:pt>
  </dgm:ptLst>
  <dgm:cxnLst>
    <dgm:cxn modelId="{5877C607-8262-4B63-87A9-9484BE4377B4}" srcId="{130D023C-99E4-44BD-87E6-22F51DDF8004}" destId="{AF051753-64A2-439B-B019-AFAF785620F1}" srcOrd="1" destOrd="0" parTransId="{502A2183-59F2-4C51-97AE-471D39D4501D}" sibTransId="{DF7940D5-852E-4132-9DAA-3539CD2ABF65}"/>
    <dgm:cxn modelId="{1004C71C-2C12-406B-92D2-2ED303754952}" srcId="{C398CF83-84C7-40A8-8844-465114AAE019}" destId="{3D9F73E7-406E-4FBB-A2CA-22BF9C6B67B1}" srcOrd="0" destOrd="0" parTransId="{3B340357-8DC1-4015-82BD-EEA6A01B77A6}" sibTransId="{7441F88D-A39C-4BF6-94F9-00D9BA164007}"/>
    <dgm:cxn modelId="{5F396F1E-B5A6-4CF3-BE2C-EFA380412833}" type="presOf" srcId="{130D023C-99E4-44BD-87E6-22F51DDF8004}" destId="{A6F6EA2C-8F0C-4A0D-B302-3D82DA140586}" srcOrd="0" destOrd="0" presId="urn:microsoft.com/office/officeart/2005/8/layout/list1"/>
    <dgm:cxn modelId="{CFA27A2E-B6B7-4399-8F29-2055D3586BCB}" type="presOf" srcId="{AF051753-64A2-439B-B019-AFAF785620F1}" destId="{9753D644-97E6-471C-85AD-CD2EE431A2B5}" srcOrd="0" destOrd="1" presId="urn:microsoft.com/office/officeart/2005/8/layout/list1"/>
    <dgm:cxn modelId="{B1BF3B5D-98E9-4DDC-86FE-B91D41C6E96C}" type="presOf" srcId="{C398CF83-84C7-40A8-8844-465114AAE019}" destId="{5042B213-5A75-474F-BCB5-88FFBA675BE0}" srcOrd="1" destOrd="0" presId="urn:microsoft.com/office/officeart/2005/8/layout/list1"/>
    <dgm:cxn modelId="{2CD52E4D-8A17-40D8-8893-56F09705D062}" srcId="{C0E218F6-A5E5-478B-A6D1-2CE792C7AFF2}" destId="{130D023C-99E4-44BD-87E6-22F51DDF8004}" srcOrd="1" destOrd="0" parTransId="{BB9864A1-0E8E-46FD-87C8-13929E61869C}" sibTransId="{08D1D28E-A101-4F1E-961A-83D8A369EF6F}"/>
    <dgm:cxn modelId="{1259D477-A62C-460B-945A-DB0458F5A9AE}" type="presOf" srcId="{095B9548-408A-405E-B83E-C5521C62354D}" destId="{0274C5F2-B10B-4B8F-AE36-67945463DC6A}" srcOrd="0" destOrd="1" presId="urn:microsoft.com/office/officeart/2005/8/layout/list1"/>
    <dgm:cxn modelId="{D2565794-B373-4E2A-B24E-C442671B38DC}" type="presOf" srcId="{C398CF83-84C7-40A8-8844-465114AAE019}" destId="{CBA3A1D5-8950-4790-94AC-6862DA9FFB35}" srcOrd="0" destOrd="0" presId="urn:microsoft.com/office/officeart/2005/8/layout/list1"/>
    <dgm:cxn modelId="{DEDB5C99-3D96-4042-B6A7-32FBFA950CC8}" type="presOf" srcId="{4966F27D-0572-4E3F-A635-5143C68841E6}" destId="{9753D644-97E6-471C-85AD-CD2EE431A2B5}" srcOrd="0" destOrd="0" presId="urn:microsoft.com/office/officeart/2005/8/layout/list1"/>
    <dgm:cxn modelId="{5EBE049B-9CD2-4EEC-B138-E39D4558B8CD}" type="presOf" srcId="{88C25E04-42B9-47C2-9D7C-5A5E84665B10}" destId="{0274C5F2-B10B-4B8F-AE36-67945463DC6A}" srcOrd="0" destOrd="2" presId="urn:microsoft.com/office/officeart/2005/8/layout/list1"/>
    <dgm:cxn modelId="{34E3A59E-2855-4F96-88C9-627CE4035EEA}" srcId="{C398CF83-84C7-40A8-8844-465114AAE019}" destId="{095B9548-408A-405E-B83E-C5521C62354D}" srcOrd="1" destOrd="0" parTransId="{AE3FD0D7-44A7-46B4-872D-CB63CE71E110}" sibTransId="{97ACD394-8BFA-4A69-A23F-13ECC1633FAD}"/>
    <dgm:cxn modelId="{349FA3A0-9E41-4E8A-BB84-0E2E75F1842D}" srcId="{C398CF83-84C7-40A8-8844-465114AAE019}" destId="{88C25E04-42B9-47C2-9D7C-5A5E84665B10}" srcOrd="2" destOrd="0" parTransId="{44B89FA8-1541-4A3C-B151-7D1D522F299D}" sibTransId="{C12C23ED-D017-4B22-9769-0FC7290EA750}"/>
    <dgm:cxn modelId="{345353B8-DA20-4D42-B573-C20BC8638DC7}" type="presOf" srcId="{C0E218F6-A5E5-478B-A6D1-2CE792C7AFF2}" destId="{179CAEB5-43D7-4D00-983D-3C7F06B7C260}" srcOrd="0" destOrd="0" presId="urn:microsoft.com/office/officeart/2005/8/layout/list1"/>
    <dgm:cxn modelId="{2A744FBB-4CBB-4394-960E-C8856A09E09F}" srcId="{C0E218F6-A5E5-478B-A6D1-2CE792C7AFF2}" destId="{C398CF83-84C7-40A8-8844-465114AAE019}" srcOrd="0" destOrd="0" parTransId="{8AA48480-005A-4A91-BF21-A20BD28C6D07}" sibTransId="{C5341189-7809-47F8-BA97-1E43C27261C6}"/>
    <dgm:cxn modelId="{9FE9B8BF-E7C9-4276-80A2-6DC720AD470C}" type="presOf" srcId="{130D023C-99E4-44BD-87E6-22F51DDF8004}" destId="{8D479AEE-31DA-4944-8318-A2A1C6DAED61}" srcOrd="1" destOrd="0" presId="urn:microsoft.com/office/officeart/2005/8/layout/list1"/>
    <dgm:cxn modelId="{D73827C7-1A51-4BF7-A13D-9E8790CF52D2}" srcId="{130D023C-99E4-44BD-87E6-22F51DDF8004}" destId="{56D96323-E238-4ABC-820A-C145A3A18FA5}" srcOrd="2" destOrd="0" parTransId="{456DD012-161C-4132-84DB-71C8CF1C6FA6}" sibTransId="{C52C2833-DA9C-4FA7-9DAF-A91D71BC1B5B}"/>
    <dgm:cxn modelId="{7FC8C1D7-F62D-412C-B8A3-CE249FF6BA3F}" type="presOf" srcId="{3D9F73E7-406E-4FBB-A2CA-22BF9C6B67B1}" destId="{0274C5F2-B10B-4B8F-AE36-67945463DC6A}" srcOrd="0" destOrd="0" presId="urn:microsoft.com/office/officeart/2005/8/layout/list1"/>
    <dgm:cxn modelId="{6532A8ED-EF91-4815-A32F-48A6D26BC07E}" srcId="{130D023C-99E4-44BD-87E6-22F51DDF8004}" destId="{4966F27D-0572-4E3F-A635-5143C68841E6}" srcOrd="0" destOrd="0" parTransId="{4AAB2413-E522-46BD-88DC-592009B08A52}" sibTransId="{D8D5DA54-25C2-4730-9999-C1519BD9D594}"/>
    <dgm:cxn modelId="{376426FE-A55D-4B0F-BE08-E64E413F2177}" type="presOf" srcId="{56D96323-E238-4ABC-820A-C145A3A18FA5}" destId="{9753D644-97E6-471C-85AD-CD2EE431A2B5}" srcOrd="0" destOrd="2" presId="urn:microsoft.com/office/officeart/2005/8/layout/list1"/>
    <dgm:cxn modelId="{67879529-B31C-4687-B6B6-0F2125DF6A27}" type="presParOf" srcId="{179CAEB5-43D7-4D00-983D-3C7F06B7C260}" destId="{FE74674A-FA00-4B98-82A3-2EB9DF61F484}" srcOrd="0" destOrd="0" presId="urn:microsoft.com/office/officeart/2005/8/layout/list1"/>
    <dgm:cxn modelId="{505C57A8-5F05-439A-AA7B-D9A59CB2B5D1}" type="presParOf" srcId="{FE74674A-FA00-4B98-82A3-2EB9DF61F484}" destId="{CBA3A1D5-8950-4790-94AC-6862DA9FFB35}" srcOrd="0" destOrd="0" presId="urn:microsoft.com/office/officeart/2005/8/layout/list1"/>
    <dgm:cxn modelId="{3BB5644E-CDCA-44DD-90E3-E8BBA322CEF7}" type="presParOf" srcId="{FE74674A-FA00-4B98-82A3-2EB9DF61F484}" destId="{5042B213-5A75-474F-BCB5-88FFBA675BE0}" srcOrd="1" destOrd="0" presId="urn:microsoft.com/office/officeart/2005/8/layout/list1"/>
    <dgm:cxn modelId="{4AA5CD8D-B05E-438B-B504-09D6CA560910}" type="presParOf" srcId="{179CAEB5-43D7-4D00-983D-3C7F06B7C260}" destId="{28EF4646-B8F0-4215-B006-1931E4B14A48}" srcOrd="1" destOrd="0" presId="urn:microsoft.com/office/officeart/2005/8/layout/list1"/>
    <dgm:cxn modelId="{A4DA7E8D-E559-4015-A851-C8BCB91A3D36}" type="presParOf" srcId="{179CAEB5-43D7-4D00-983D-3C7F06B7C260}" destId="{0274C5F2-B10B-4B8F-AE36-67945463DC6A}" srcOrd="2" destOrd="0" presId="urn:microsoft.com/office/officeart/2005/8/layout/list1"/>
    <dgm:cxn modelId="{96562D3E-C3FA-49B5-BE69-E5C6B3C12956}" type="presParOf" srcId="{179CAEB5-43D7-4D00-983D-3C7F06B7C260}" destId="{3CCDFDDB-C6E4-4772-ABA3-57EF7F9F4FD8}" srcOrd="3" destOrd="0" presId="urn:microsoft.com/office/officeart/2005/8/layout/list1"/>
    <dgm:cxn modelId="{AEC54C8A-B40C-40A1-95FE-F6300FD9F555}" type="presParOf" srcId="{179CAEB5-43D7-4D00-983D-3C7F06B7C260}" destId="{FEC8DE69-1BA3-4C75-A74B-0D4E92325D17}" srcOrd="4" destOrd="0" presId="urn:microsoft.com/office/officeart/2005/8/layout/list1"/>
    <dgm:cxn modelId="{A01740BB-1B92-4789-80E7-0E09B5E02779}" type="presParOf" srcId="{FEC8DE69-1BA3-4C75-A74B-0D4E92325D17}" destId="{A6F6EA2C-8F0C-4A0D-B302-3D82DA140586}" srcOrd="0" destOrd="0" presId="urn:microsoft.com/office/officeart/2005/8/layout/list1"/>
    <dgm:cxn modelId="{CA6C9774-A97C-40DE-B2B2-F4F4E0A2D119}" type="presParOf" srcId="{FEC8DE69-1BA3-4C75-A74B-0D4E92325D17}" destId="{8D479AEE-31DA-4944-8318-A2A1C6DAED61}" srcOrd="1" destOrd="0" presId="urn:microsoft.com/office/officeart/2005/8/layout/list1"/>
    <dgm:cxn modelId="{084BEEE6-8022-4E27-92CA-A191298B96F7}" type="presParOf" srcId="{179CAEB5-43D7-4D00-983D-3C7F06B7C260}" destId="{8D4A58D9-EE46-427C-92C9-23A2D0CC876A}" srcOrd="5" destOrd="0" presId="urn:microsoft.com/office/officeart/2005/8/layout/list1"/>
    <dgm:cxn modelId="{B3C7FD55-0570-4CFE-B470-AF8E65704A98}" type="presParOf" srcId="{179CAEB5-43D7-4D00-983D-3C7F06B7C260}" destId="{9753D644-97E6-471C-85AD-CD2EE431A2B5}"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C814E4-A6B3-4E01-9C6C-E6C3E86418F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9E62881-8731-49EB-BC9D-C4369225712E}">
      <dgm:prSet/>
      <dgm:spPr/>
      <dgm:t>
        <a:bodyPr/>
        <a:lstStyle/>
        <a:p>
          <a:r>
            <a:rPr lang="en-US" dirty="0"/>
            <a:t>Have we run a gain or loss?</a:t>
          </a:r>
        </a:p>
      </dgm:t>
    </dgm:pt>
    <dgm:pt modelId="{D141DB2C-6350-488E-95AA-1D6D6C7175F1}" type="parTrans" cxnId="{B0132E5F-D0B4-453A-801E-64DDBAD734AA}">
      <dgm:prSet/>
      <dgm:spPr/>
      <dgm:t>
        <a:bodyPr/>
        <a:lstStyle/>
        <a:p>
          <a:endParaRPr lang="en-US"/>
        </a:p>
      </dgm:t>
    </dgm:pt>
    <dgm:pt modelId="{69C913CB-7E1E-402D-BFB2-FB3EFE2C522C}" type="sibTrans" cxnId="{B0132E5F-D0B4-453A-801E-64DDBAD734AA}">
      <dgm:prSet/>
      <dgm:spPr/>
      <dgm:t>
        <a:bodyPr/>
        <a:lstStyle/>
        <a:p>
          <a:endParaRPr lang="en-US"/>
        </a:p>
      </dgm:t>
    </dgm:pt>
    <dgm:pt modelId="{77290462-EAE8-419C-BF70-F7CA52A0132D}">
      <dgm:prSet/>
      <dgm:spPr/>
      <dgm:t>
        <a:bodyPr/>
        <a:lstStyle/>
        <a:p>
          <a:r>
            <a:rPr lang="en-US" dirty="0"/>
            <a:t>Are our key sources of income rising or falling?</a:t>
          </a:r>
        </a:p>
      </dgm:t>
    </dgm:pt>
    <dgm:pt modelId="{A8705829-94B2-4593-B8B6-140AEFA36C1B}" type="parTrans" cxnId="{E50457A6-07F2-4FFD-9949-08EFE83702A6}">
      <dgm:prSet/>
      <dgm:spPr/>
      <dgm:t>
        <a:bodyPr/>
        <a:lstStyle/>
        <a:p>
          <a:endParaRPr lang="en-US"/>
        </a:p>
      </dgm:t>
    </dgm:pt>
    <dgm:pt modelId="{6A370225-E19C-42E6-BF4F-FBAB9F42ACCE}" type="sibTrans" cxnId="{E50457A6-07F2-4FFD-9949-08EFE83702A6}">
      <dgm:prSet/>
      <dgm:spPr/>
      <dgm:t>
        <a:bodyPr/>
        <a:lstStyle/>
        <a:p>
          <a:endParaRPr lang="en-US"/>
        </a:p>
      </dgm:t>
    </dgm:pt>
    <dgm:pt modelId="{4A595CA1-11BA-4858-B7EA-020DC76D1507}">
      <dgm:prSet/>
      <dgm:spPr/>
      <dgm:t>
        <a:bodyPr/>
        <a:lstStyle/>
        <a:p>
          <a:r>
            <a:rPr lang="en-US"/>
            <a:t>Are our key expenses, especially salary and benefits, under control?</a:t>
          </a:r>
        </a:p>
      </dgm:t>
    </dgm:pt>
    <dgm:pt modelId="{37B489ED-E3A9-41EB-9C2E-0DAB85A91DF9}" type="parTrans" cxnId="{FA939019-B50C-4517-B60A-F69CE72EEBA7}">
      <dgm:prSet/>
      <dgm:spPr/>
      <dgm:t>
        <a:bodyPr/>
        <a:lstStyle/>
        <a:p>
          <a:endParaRPr lang="en-US"/>
        </a:p>
      </dgm:t>
    </dgm:pt>
    <dgm:pt modelId="{0220260A-59B4-4DFD-8EB7-712A8B61F892}" type="sibTrans" cxnId="{FA939019-B50C-4517-B60A-F69CE72EEBA7}">
      <dgm:prSet/>
      <dgm:spPr/>
      <dgm:t>
        <a:bodyPr/>
        <a:lstStyle/>
        <a:p>
          <a:endParaRPr lang="en-US"/>
        </a:p>
      </dgm:t>
    </dgm:pt>
    <dgm:pt modelId="{D2425F33-89F1-4B57-B86E-D3B879234359}">
      <dgm:prSet/>
      <dgm:spPr/>
      <dgm:t>
        <a:bodyPr/>
        <a:lstStyle/>
        <a:p>
          <a:r>
            <a:rPr lang="en-US"/>
            <a:t>Do we have sufficient reserves?</a:t>
          </a:r>
        </a:p>
      </dgm:t>
    </dgm:pt>
    <dgm:pt modelId="{E6C0CCA5-8CCF-4185-A04B-611AC17DB361}" type="parTrans" cxnId="{FA82548D-49F2-45A2-A12C-6927BDB02893}">
      <dgm:prSet/>
      <dgm:spPr/>
      <dgm:t>
        <a:bodyPr/>
        <a:lstStyle/>
        <a:p>
          <a:endParaRPr lang="en-US"/>
        </a:p>
      </dgm:t>
    </dgm:pt>
    <dgm:pt modelId="{AF20A9B3-9361-4668-A9BB-3391E024B266}" type="sibTrans" cxnId="{FA82548D-49F2-45A2-A12C-6927BDB02893}">
      <dgm:prSet/>
      <dgm:spPr/>
      <dgm:t>
        <a:bodyPr/>
        <a:lstStyle/>
        <a:p>
          <a:endParaRPr lang="en-US"/>
        </a:p>
      </dgm:t>
    </dgm:pt>
    <dgm:pt modelId="{2D6F3C93-324B-4EB0-8606-0573F73F6985}">
      <dgm:prSet/>
      <dgm:spPr/>
      <dgm:t>
        <a:bodyPr/>
        <a:lstStyle/>
        <a:p>
          <a:r>
            <a:rPr lang="en-US"/>
            <a:t>Is our cash flow projected to be adequate?</a:t>
          </a:r>
        </a:p>
      </dgm:t>
    </dgm:pt>
    <dgm:pt modelId="{DFE65DF8-1AB1-477E-B5DD-36848FCB2296}" type="parTrans" cxnId="{FDCDB16E-23D7-4AE4-9851-39D415A6824D}">
      <dgm:prSet/>
      <dgm:spPr/>
      <dgm:t>
        <a:bodyPr/>
        <a:lstStyle/>
        <a:p>
          <a:endParaRPr lang="en-US"/>
        </a:p>
      </dgm:t>
    </dgm:pt>
    <dgm:pt modelId="{BB8ABBA8-EE2F-4C4D-9E95-32CF28605F24}" type="sibTrans" cxnId="{FDCDB16E-23D7-4AE4-9851-39D415A6824D}">
      <dgm:prSet/>
      <dgm:spPr/>
      <dgm:t>
        <a:bodyPr/>
        <a:lstStyle/>
        <a:p>
          <a:endParaRPr lang="en-US"/>
        </a:p>
      </dgm:t>
    </dgm:pt>
    <dgm:pt modelId="{751522DE-0285-45B7-AB86-83E7C33602AA}">
      <dgm:prSet/>
      <dgm:spPr/>
      <dgm:t>
        <a:bodyPr/>
        <a:lstStyle/>
        <a:p>
          <a:r>
            <a:rPr lang="en-US"/>
            <a:t>Where are we compared to our budget?</a:t>
          </a:r>
        </a:p>
      </dgm:t>
    </dgm:pt>
    <dgm:pt modelId="{7CA0E4CD-30ED-4409-BAC5-CC4C6B44D160}" type="parTrans" cxnId="{6E087862-C5C7-4731-9E3B-DA2E65964A45}">
      <dgm:prSet/>
      <dgm:spPr/>
      <dgm:t>
        <a:bodyPr/>
        <a:lstStyle/>
        <a:p>
          <a:endParaRPr lang="en-US"/>
        </a:p>
      </dgm:t>
    </dgm:pt>
    <dgm:pt modelId="{AEF4698A-B5DC-48D7-B5C7-7812D121FF20}" type="sibTrans" cxnId="{6E087862-C5C7-4731-9E3B-DA2E65964A45}">
      <dgm:prSet/>
      <dgm:spPr/>
      <dgm:t>
        <a:bodyPr/>
        <a:lstStyle/>
        <a:p>
          <a:endParaRPr lang="en-US"/>
        </a:p>
      </dgm:t>
    </dgm:pt>
    <dgm:pt modelId="{2C2D6925-7A42-46B4-92C9-53154729D9BE}">
      <dgm:prSet/>
      <dgm:spPr/>
      <dgm:t>
        <a:bodyPr/>
        <a:lstStyle/>
        <a:p>
          <a:r>
            <a:rPr lang="en-US" dirty="0"/>
            <a:t>Is our financial plan consistent with our strategic plan?</a:t>
          </a:r>
        </a:p>
      </dgm:t>
    </dgm:pt>
    <dgm:pt modelId="{CDB7B05C-4EA9-4E08-B467-754310D5AD0E}" type="parTrans" cxnId="{3366C7BE-7899-4140-B486-3A4D083C1072}">
      <dgm:prSet/>
      <dgm:spPr/>
      <dgm:t>
        <a:bodyPr/>
        <a:lstStyle/>
        <a:p>
          <a:endParaRPr lang="en-US"/>
        </a:p>
      </dgm:t>
    </dgm:pt>
    <dgm:pt modelId="{2F70D4E5-CE21-464B-AA61-49CE37F9AAF9}" type="sibTrans" cxnId="{3366C7BE-7899-4140-B486-3A4D083C1072}">
      <dgm:prSet/>
      <dgm:spPr/>
      <dgm:t>
        <a:bodyPr/>
        <a:lstStyle/>
        <a:p>
          <a:endParaRPr lang="en-US"/>
        </a:p>
      </dgm:t>
    </dgm:pt>
    <dgm:pt modelId="{CD5118EB-B67C-4550-9600-23A908DE0768}">
      <dgm:prSet/>
      <dgm:spPr/>
      <dgm:t>
        <a:bodyPr/>
        <a:lstStyle/>
        <a:p>
          <a:r>
            <a:rPr lang="en-US"/>
            <a:t>Are we filing all needed reporting documents on a timely basis?</a:t>
          </a:r>
        </a:p>
      </dgm:t>
    </dgm:pt>
    <dgm:pt modelId="{51884E31-1672-4E2C-B552-D33E4AB17367}" type="parTrans" cxnId="{ADA94F1C-9C1E-49DB-BF3B-509AF4C32BDE}">
      <dgm:prSet/>
      <dgm:spPr/>
      <dgm:t>
        <a:bodyPr/>
        <a:lstStyle/>
        <a:p>
          <a:endParaRPr lang="en-US"/>
        </a:p>
      </dgm:t>
    </dgm:pt>
    <dgm:pt modelId="{EFD75D90-A212-4012-A7A8-36E983931957}" type="sibTrans" cxnId="{ADA94F1C-9C1E-49DB-BF3B-509AF4C32BDE}">
      <dgm:prSet/>
      <dgm:spPr/>
      <dgm:t>
        <a:bodyPr/>
        <a:lstStyle/>
        <a:p>
          <a:endParaRPr lang="en-US"/>
        </a:p>
      </dgm:t>
    </dgm:pt>
    <dgm:pt modelId="{B584627D-2493-4440-BFA7-075D15129C2E}">
      <dgm:prSet/>
      <dgm:spPr/>
      <dgm:t>
        <a:bodyPr/>
        <a:lstStyle/>
        <a:p>
          <a:r>
            <a:rPr lang="en-US"/>
            <a:t>Are we fulfilling our financial legal obligations?</a:t>
          </a:r>
        </a:p>
      </dgm:t>
    </dgm:pt>
    <dgm:pt modelId="{F2F665F5-90B5-41A0-A769-70B7BDB71D96}" type="parTrans" cxnId="{572CAA63-599E-4503-9B2D-AC7CD5180144}">
      <dgm:prSet/>
      <dgm:spPr/>
      <dgm:t>
        <a:bodyPr/>
        <a:lstStyle/>
        <a:p>
          <a:endParaRPr lang="en-US"/>
        </a:p>
      </dgm:t>
    </dgm:pt>
    <dgm:pt modelId="{19FC1EC4-A2FE-4F92-A8EF-DD5E1AE539D4}" type="sibTrans" cxnId="{572CAA63-599E-4503-9B2D-AC7CD5180144}">
      <dgm:prSet/>
      <dgm:spPr/>
      <dgm:t>
        <a:bodyPr/>
        <a:lstStyle/>
        <a:p>
          <a:endParaRPr lang="en-US"/>
        </a:p>
      </dgm:t>
    </dgm:pt>
    <dgm:pt modelId="{AE4251BE-E31C-40F6-90A9-5548F9322AC4}" type="pres">
      <dgm:prSet presAssocID="{0BC814E4-A6B3-4E01-9C6C-E6C3E86418F7}" presName="diagram" presStyleCnt="0">
        <dgm:presLayoutVars>
          <dgm:dir/>
          <dgm:resizeHandles val="exact"/>
        </dgm:presLayoutVars>
      </dgm:prSet>
      <dgm:spPr/>
    </dgm:pt>
    <dgm:pt modelId="{E02EBFA2-F823-44AC-9C3D-E5159FFDED3E}" type="pres">
      <dgm:prSet presAssocID="{89E62881-8731-49EB-BC9D-C4369225712E}" presName="node" presStyleLbl="node1" presStyleIdx="0" presStyleCnt="9">
        <dgm:presLayoutVars>
          <dgm:bulletEnabled val="1"/>
        </dgm:presLayoutVars>
      </dgm:prSet>
      <dgm:spPr/>
    </dgm:pt>
    <dgm:pt modelId="{B0995742-933B-42EA-9263-185DF06844B3}" type="pres">
      <dgm:prSet presAssocID="{69C913CB-7E1E-402D-BFB2-FB3EFE2C522C}" presName="sibTrans" presStyleCnt="0"/>
      <dgm:spPr/>
    </dgm:pt>
    <dgm:pt modelId="{CB6C6A52-CCDF-45A2-8A61-B6E7446B1B0A}" type="pres">
      <dgm:prSet presAssocID="{77290462-EAE8-419C-BF70-F7CA52A0132D}" presName="node" presStyleLbl="node1" presStyleIdx="1" presStyleCnt="9">
        <dgm:presLayoutVars>
          <dgm:bulletEnabled val="1"/>
        </dgm:presLayoutVars>
      </dgm:prSet>
      <dgm:spPr/>
    </dgm:pt>
    <dgm:pt modelId="{98ABFE11-46E5-4461-8A30-CF1AF9D99E57}" type="pres">
      <dgm:prSet presAssocID="{6A370225-E19C-42E6-BF4F-FBAB9F42ACCE}" presName="sibTrans" presStyleCnt="0"/>
      <dgm:spPr/>
    </dgm:pt>
    <dgm:pt modelId="{ED8AC3E0-00F5-4C05-8E50-001872D43800}" type="pres">
      <dgm:prSet presAssocID="{4A595CA1-11BA-4858-B7EA-020DC76D1507}" presName="node" presStyleLbl="node1" presStyleIdx="2" presStyleCnt="9">
        <dgm:presLayoutVars>
          <dgm:bulletEnabled val="1"/>
        </dgm:presLayoutVars>
      </dgm:prSet>
      <dgm:spPr/>
    </dgm:pt>
    <dgm:pt modelId="{D6ECDFAB-3781-4B80-9E45-53005381D5EA}" type="pres">
      <dgm:prSet presAssocID="{0220260A-59B4-4DFD-8EB7-712A8B61F892}" presName="sibTrans" presStyleCnt="0"/>
      <dgm:spPr/>
    </dgm:pt>
    <dgm:pt modelId="{638FA8EB-7841-4284-971C-A4DA1B760DF9}" type="pres">
      <dgm:prSet presAssocID="{D2425F33-89F1-4B57-B86E-D3B879234359}" presName="node" presStyleLbl="node1" presStyleIdx="3" presStyleCnt="9">
        <dgm:presLayoutVars>
          <dgm:bulletEnabled val="1"/>
        </dgm:presLayoutVars>
      </dgm:prSet>
      <dgm:spPr/>
    </dgm:pt>
    <dgm:pt modelId="{EF68EE98-8C91-4F83-B0ED-3E79E8F2D87B}" type="pres">
      <dgm:prSet presAssocID="{AF20A9B3-9361-4668-A9BB-3391E024B266}" presName="sibTrans" presStyleCnt="0"/>
      <dgm:spPr/>
    </dgm:pt>
    <dgm:pt modelId="{C6C1122A-2F9C-4189-AF75-EB91AFCAF4B6}" type="pres">
      <dgm:prSet presAssocID="{2D6F3C93-324B-4EB0-8606-0573F73F6985}" presName="node" presStyleLbl="node1" presStyleIdx="4" presStyleCnt="9">
        <dgm:presLayoutVars>
          <dgm:bulletEnabled val="1"/>
        </dgm:presLayoutVars>
      </dgm:prSet>
      <dgm:spPr/>
    </dgm:pt>
    <dgm:pt modelId="{0F2DCC7B-4532-460B-AD97-EB705B2A431C}" type="pres">
      <dgm:prSet presAssocID="{BB8ABBA8-EE2F-4C4D-9E95-32CF28605F24}" presName="sibTrans" presStyleCnt="0"/>
      <dgm:spPr/>
    </dgm:pt>
    <dgm:pt modelId="{0F165130-68C9-4704-BE7E-E125065010F2}" type="pres">
      <dgm:prSet presAssocID="{751522DE-0285-45B7-AB86-83E7C33602AA}" presName="node" presStyleLbl="node1" presStyleIdx="5" presStyleCnt="9">
        <dgm:presLayoutVars>
          <dgm:bulletEnabled val="1"/>
        </dgm:presLayoutVars>
      </dgm:prSet>
      <dgm:spPr/>
    </dgm:pt>
    <dgm:pt modelId="{B38D96E2-47A9-4314-BA42-00BC58D9B38A}" type="pres">
      <dgm:prSet presAssocID="{AEF4698A-B5DC-48D7-B5C7-7812D121FF20}" presName="sibTrans" presStyleCnt="0"/>
      <dgm:spPr/>
    </dgm:pt>
    <dgm:pt modelId="{6FA301F1-413C-406E-88A1-775FECC4BC03}" type="pres">
      <dgm:prSet presAssocID="{2C2D6925-7A42-46B4-92C9-53154729D9BE}" presName="node" presStyleLbl="node1" presStyleIdx="6" presStyleCnt="9">
        <dgm:presLayoutVars>
          <dgm:bulletEnabled val="1"/>
        </dgm:presLayoutVars>
      </dgm:prSet>
      <dgm:spPr/>
    </dgm:pt>
    <dgm:pt modelId="{51828B12-4484-4871-8D0D-46AD5740126D}" type="pres">
      <dgm:prSet presAssocID="{2F70D4E5-CE21-464B-AA61-49CE37F9AAF9}" presName="sibTrans" presStyleCnt="0"/>
      <dgm:spPr/>
    </dgm:pt>
    <dgm:pt modelId="{CD01CE2B-3567-4395-A471-3CC791CBECAE}" type="pres">
      <dgm:prSet presAssocID="{CD5118EB-B67C-4550-9600-23A908DE0768}" presName="node" presStyleLbl="node1" presStyleIdx="7" presStyleCnt="9">
        <dgm:presLayoutVars>
          <dgm:bulletEnabled val="1"/>
        </dgm:presLayoutVars>
      </dgm:prSet>
      <dgm:spPr/>
    </dgm:pt>
    <dgm:pt modelId="{D67B651A-05B7-4FCC-93C5-C222C009E606}" type="pres">
      <dgm:prSet presAssocID="{EFD75D90-A212-4012-A7A8-36E983931957}" presName="sibTrans" presStyleCnt="0"/>
      <dgm:spPr/>
    </dgm:pt>
    <dgm:pt modelId="{F3CE5CBA-0172-41E6-B50B-34D30AE0C39D}" type="pres">
      <dgm:prSet presAssocID="{B584627D-2493-4440-BFA7-075D15129C2E}" presName="node" presStyleLbl="node1" presStyleIdx="8" presStyleCnt="9">
        <dgm:presLayoutVars>
          <dgm:bulletEnabled val="1"/>
        </dgm:presLayoutVars>
      </dgm:prSet>
      <dgm:spPr/>
    </dgm:pt>
  </dgm:ptLst>
  <dgm:cxnLst>
    <dgm:cxn modelId="{2F4EDC13-BCFB-492E-BE5A-EB8ADDDD78BB}" type="presOf" srcId="{D2425F33-89F1-4B57-B86E-D3B879234359}" destId="{638FA8EB-7841-4284-971C-A4DA1B760DF9}" srcOrd="0" destOrd="0" presId="urn:microsoft.com/office/officeart/2005/8/layout/default"/>
    <dgm:cxn modelId="{FA939019-B50C-4517-B60A-F69CE72EEBA7}" srcId="{0BC814E4-A6B3-4E01-9C6C-E6C3E86418F7}" destId="{4A595CA1-11BA-4858-B7EA-020DC76D1507}" srcOrd="2" destOrd="0" parTransId="{37B489ED-E3A9-41EB-9C2E-0DAB85A91DF9}" sibTransId="{0220260A-59B4-4DFD-8EB7-712A8B61F892}"/>
    <dgm:cxn modelId="{ADA94F1C-9C1E-49DB-BF3B-509AF4C32BDE}" srcId="{0BC814E4-A6B3-4E01-9C6C-E6C3E86418F7}" destId="{CD5118EB-B67C-4550-9600-23A908DE0768}" srcOrd="7" destOrd="0" parTransId="{51884E31-1672-4E2C-B552-D33E4AB17367}" sibTransId="{EFD75D90-A212-4012-A7A8-36E983931957}"/>
    <dgm:cxn modelId="{AEC1B639-FCF9-4A6F-818D-6C50C16393FD}" type="presOf" srcId="{77290462-EAE8-419C-BF70-F7CA52A0132D}" destId="{CB6C6A52-CCDF-45A2-8A61-B6E7446B1B0A}" srcOrd="0" destOrd="0" presId="urn:microsoft.com/office/officeart/2005/8/layout/default"/>
    <dgm:cxn modelId="{B0132E5F-D0B4-453A-801E-64DDBAD734AA}" srcId="{0BC814E4-A6B3-4E01-9C6C-E6C3E86418F7}" destId="{89E62881-8731-49EB-BC9D-C4369225712E}" srcOrd="0" destOrd="0" parTransId="{D141DB2C-6350-488E-95AA-1D6D6C7175F1}" sibTransId="{69C913CB-7E1E-402D-BFB2-FB3EFE2C522C}"/>
    <dgm:cxn modelId="{6E087862-C5C7-4731-9E3B-DA2E65964A45}" srcId="{0BC814E4-A6B3-4E01-9C6C-E6C3E86418F7}" destId="{751522DE-0285-45B7-AB86-83E7C33602AA}" srcOrd="5" destOrd="0" parTransId="{7CA0E4CD-30ED-4409-BAC5-CC4C6B44D160}" sibTransId="{AEF4698A-B5DC-48D7-B5C7-7812D121FF20}"/>
    <dgm:cxn modelId="{572CAA63-599E-4503-9B2D-AC7CD5180144}" srcId="{0BC814E4-A6B3-4E01-9C6C-E6C3E86418F7}" destId="{B584627D-2493-4440-BFA7-075D15129C2E}" srcOrd="8" destOrd="0" parTransId="{F2F665F5-90B5-41A0-A769-70B7BDB71D96}" sibTransId="{19FC1EC4-A2FE-4F92-A8EF-DD5E1AE539D4}"/>
    <dgm:cxn modelId="{8BBB4047-5183-4586-BC51-4C78DCFF9461}" type="presOf" srcId="{2D6F3C93-324B-4EB0-8606-0573F73F6985}" destId="{C6C1122A-2F9C-4189-AF75-EB91AFCAF4B6}" srcOrd="0" destOrd="0" presId="urn:microsoft.com/office/officeart/2005/8/layout/default"/>
    <dgm:cxn modelId="{2D2A7B69-083E-41B6-856F-C1D490B3A65C}" type="presOf" srcId="{CD5118EB-B67C-4550-9600-23A908DE0768}" destId="{CD01CE2B-3567-4395-A471-3CC791CBECAE}" srcOrd="0" destOrd="0" presId="urn:microsoft.com/office/officeart/2005/8/layout/default"/>
    <dgm:cxn modelId="{FDCDB16E-23D7-4AE4-9851-39D415A6824D}" srcId="{0BC814E4-A6B3-4E01-9C6C-E6C3E86418F7}" destId="{2D6F3C93-324B-4EB0-8606-0573F73F6985}" srcOrd="4" destOrd="0" parTransId="{DFE65DF8-1AB1-477E-B5DD-36848FCB2296}" sibTransId="{BB8ABBA8-EE2F-4C4D-9E95-32CF28605F24}"/>
    <dgm:cxn modelId="{2D651677-6FCF-499A-A524-6E0FFB320E7A}" type="presOf" srcId="{B584627D-2493-4440-BFA7-075D15129C2E}" destId="{F3CE5CBA-0172-41E6-B50B-34D30AE0C39D}" srcOrd="0" destOrd="0" presId="urn:microsoft.com/office/officeart/2005/8/layout/default"/>
    <dgm:cxn modelId="{FA82548D-49F2-45A2-A12C-6927BDB02893}" srcId="{0BC814E4-A6B3-4E01-9C6C-E6C3E86418F7}" destId="{D2425F33-89F1-4B57-B86E-D3B879234359}" srcOrd="3" destOrd="0" parTransId="{E6C0CCA5-8CCF-4185-A04B-611AC17DB361}" sibTransId="{AF20A9B3-9361-4668-A9BB-3391E024B266}"/>
    <dgm:cxn modelId="{9EC9DAA2-9DFD-405F-A4C1-D52A2A2741FC}" type="presOf" srcId="{4A595CA1-11BA-4858-B7EA-020DC76D1507}" destId="{ED8AC3E0-00F5-4C05-8E50-001872D43800}" srcOrd="0" destOrd="0" presId="urn:microsoft.com/office/officeart/2005/8/layout/default"/>
    <dgm:cxn modelId="{E50457A6-07F2-4FFD-9949-08EFE83702A6}" srcId="{0BC814E4-A6B3-4E01-9C6C-E6C3E86418F7}" destId="{77290462-EAE8-419C-BF70-F7CA52A0132D}" srcOrd="1" destOrd="0" parTransId="{A8705829-94B2-4593-B8B6-140AEFA36C1B}" sibTransId="{6A370225-E19C-42E6-BF4F-FBAB9F42ACCE}"/>
    <dgm:cxn modelId="{959426AF-6CCE-4290-A8F8-96EBFABE828E}" type="presOf" srcId="{2C2D6925-7A42-46B4-92C9-53154729D9BE}" destId="{6FA301F1-413C-406E-88A1-775FECC4BC03}" srcOrd="0" destOrd="0" presId="urn:microsoft.com/office/officeart/2005/8/layout/default"/>
    <dgm:cxn modelId="{A31142B6-32AF-4E54-B952-A5B590A549C1}" type="presOf" srcId="{0BC814E4-A6B3-4E01-9C6C-E6C3E86418F7}" destId="{AE4251BE-E31C-40F6-90A9-5548F9322AC4}" srcOrd="0" destOrd="0" presId="urn:microsoft.com/office/officeart/2005/8/layout/default"/>
    <dgm:cxn modelId="{3366C7BE-7899-4140-B486-3A4D083C1072}" srcId="{0BC814E4-A6B3-4E01-9C6C-E6C3E86418F7}" destId="{2C2D6925-7A42-46B4-92C9-53154729D9BE}" srcOrd="6" destOrd="0" parTransId="{CDB7B05C-4EA9-4E08-B467-754310D5AD0E}" sibTransId="{2F70D4E5-CE21-464B-AA61-49CE37F9AAF9}"/>
    <dgm:cxn modelId="{14949DEE-1F7A-4889-983D-869E6224D8B9}" type="presOf" srcId="{89E62881-8731-49EB-BC9D-C4369225712E}" destId="{E02EBFA2-F823-44AC-9C3D-E5159FFDED3E}" srcOrd="0" destOrd="0" presId="urn:microsoft.com/office/officeart/2005/8/layout/default"/>
    <dgm:cxn modelId="{6A1C67EF-33FF-47A9-8D8B-1011FDD27D24}" type="presOf" srcId="{751522DE-0285-45B7-AB86-83E7C33602AA}" destId="{0F165130-68C9-4704-BE7E-E125065010F2}" srcOrd="0" destOrd="0" presId="urn:microsoft.com/office/officeart/2005/8/layout/default"/>
    <dgm:cxn modelId="{2DB113CB-859A-4506-8C16-714AA7233F44}" type="presParOf" srcId="{AE4251BE-E31C-40F6-90A9-5548F9322AC4}" destId="{E02EBFA2-F823-44AC-9C3D-E5159FFDED3E}" srcOrd="0" destOrd="0" presId="urn:microsoft.com/office/officeart/2005/8/layout/default"/>
    <dgm:cxn modelId="{72E8F50B-4EC4-4289-BD21-E9EC3E19B32E}" type="presParOf" srcId="{AE4251BE-E31C-40F6-90A9-5548F9322AC4}" destId="{B0995742-933B-42EA-9263-185DF06844B3}" srcOrd="1" destOrd="0" presId="urn:microsoft.com/office/officeart/2005/8/layout/default"/>
    <dgm:cxn modelId="{E7F52C4D-88F2-466D-BA29-1349A8A49790}" type="presParOf" srcId="{AE4251BE-E31C-40F6-90A9-5548F9322AC4}" destId="{CB6C6A52-CCDF-45A2-8A61-B6E7446B1B0A}" srcOrd="2" destOrd="0" presId="urn:microsoft.com/office/officeart/2005/8/layout/default"/>
    <dgm:cxn modelId="{1F78BBB9-CBF4-4307-862D-E69242D6A197}" type="presParOf" srcId="{AE4251BE-E31C-40F6-90A9-5548F9322AC4}" destId="{98ABFE11-46E5-4461-8A30-CF1AF9D99E57}" srcOrd="3" destOrd="0" presId="urn:microsoft.com/office/officeart/2005/8/layout/default"/>
    <dgm:cxn modelId="{417C8B1B-1C2D-4822-A25A-3748E378794D}" type="presParOf" srcId="{AE4251BE-E31C-40F6-90A9-5548F9322AC4}" destId="{ED8AC3E0-00F5-4C05-8E50-001872D43800}" srcOrd="4" destOrd="0" presId="urn:microsoft.com/office/officeart/2005/8/layout/default"/>
    <dgm:cxn modelId="{F3098D94-A572-4589-8A28-F65B324C2F69}" type="presParOf" srcId="{AE4251BE-E31C-40F6-90A9-5548F9322AC4}" destId="{D6ECDFAB-3781-4B80-9E45-53005381D5EA}" srcOrd="5" destOrd="0" presId="urn:microsoft.com/office/officeart/2005/8/layout/default"/>
    <dgm:cxn modelId="{A1C79223-D2B4-462C-959B-ED5C13D9DA09}" type="presParOf" srcId="{AE4251BE-E31C-40F6-90A9-5548F9322AC4}" destId="{638FA8EB-7841-4284-971C-A4DA1B760DF9}" srcOrd="6" destOrd="0" presId="urn:microsoft.com/office/officeart/2005/8/layout/default"/>
    <dgm:cxn modelId="{0000A8F0-7CD2-4DFC-9597-16C4EE94448C}" type="presParOf" srcId="{AE4251BE-E31C-40F6-90A9-5548F9322AC4}" destId="{EF68EE98-8C91-4F83-B0ED-3E79E8F2D87B}" srcOrd="7" destOrd="0" presId="urn:microsoft.com/office/officeart/2005/8/layout/default"/>
    <dgm:cxn modelId="{3E20E60C-55E7-48C1-A3B7-AC769578C4D9}" type="presParOf" srcId="{AE4251BE-E31C-40F6-90A9-5548F9322AC4}" destId="{C6C1122A-2F9C-4189-AF75-EB91AFCAF4B6}" srcOrd="8" destOrd="0" presId="urn:microsoft.com/office/officeart/2005/8/layout/default"/>
    <dgm:cxn modelId="{09E3A705-4E25-4F0D-84D7-AFF86DA025C4}" type="presParOf" srcId="{AE4251BE-E31C-40F6-90A9-5548F9322AC4}" destId="{0F2DCC7B-4532-460B-AD97-EB705B2A431C}" srcOrd="9" destOrd="0" presId="urn:microsoft.com/office/officeart/2005/8/layout/default"/>
    <dgm:cxn modelId="{7FEC99F6-9F94-413A-9764-27F9DE4F241B}" type="presParOf" srcId="{AE4251BE-E31C-40F6-90A9-5548F9322AC4}" destId="{0F165130-68C9-4704-BE7E-E125065010F2}" srcOrd="10" destOrd="0" presId="urn:microsoft.com/office/officeart/2005/8/layout/default"/>
    <dgm:cxn modelId="{6D53EF4E-B79F-457F-97E9-1580E06AFD8D}" type="presParOf" srcId="{AE4251BE-E31C-40F6-90A9-5548F9322AC4}" destId="{B38D96E2-47A9-4314-BA42-00BC58D9B38A}" srcOrd="11" destOrd="0" presId="urn:microsoft.com/office/officeart/2005/8/layout/default"/>
    <dgm:cxn modelId="{F071F512-1792-4EEE-BC90-2F44EA903F04}" type="presParOf" srcId="{AE4251BE-E31C-40F6-90A9-5548F9322AC4}" destId="{6FA301F1-413C-406E-88A1-775FECC4BC03}" srcOrd="12" destOrd="0" presId="urn:microsoft.com/office/officeart/2005/8/layout/default"/>
    <dgm:cxn modelId="{AB2C19C2-5C2E-47EA-962B-F4F854FC4E05}" type="presParOf" srcId="{AE4251BE-E31C-40F6-90A9-5548F9322AC4}" destId="{51828B12-4484-4871-8D0D-46AD5740126D}" srcOrd="13" destOrd="0" presId="urn:microsoft.com/office/officeart/2005/8/layout/default"/>
    <dgm:cxn modelId="{D3CEE044-7EA5-42F2-8D61-BAFB782B8F8F}" type="presParOf" srcId="{AE4251BE-E31C-40F6-90A9-5548F9322AC4}" destId="{CD01CE2B-3567-4395-A471-3CC791CBECAE}" srcOrd="14" destOrd="0" presId="urn:microsoft.com/office/officeart/2005/8/layout/default"/>
    <dgm:cxn modelId="{1CF27E63-2C51-4353-BEDC-9270A193250E}" type="presParOf" srcId="{AE4251BE-E31C-40F6-90A9-5548F9322AC4}" destId="{D67B651A-05B7-4FCC-93C5-C222C009E606}" srcOrd="15" destOrd="0" presId="urn:microsoft.com/office/officeart/2005/8/layout/default"/>
    <dgm:cxn modelId="{9D5D9AD5-3048-44B3-93BE-302D35A1315C}" type="presParOf" srcId="{AE4251BE-E31C-40F6-90A9-5548F9322AC4}" destId="{F3CE5CBA-0172-41E6-B50B-34D30AE0C39D}"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74C5F2-B10B-4B8F-AE36-67945463DC6A}">
      <dsp:nvSpPr>
        <dsp:cNvPr id="0" name=""/>
        <dsp:cNvSpPr/>
      </dsp:nvSpPr>
      <dsp:spPr>
        <a:xfrm>
          <a:off x="0" y="324948"/>
          <a:ext cx="7449472" cy="1285200"/>
        </a:xfrm>
        <a:prstGeom prst="rect">
          <a:avLst/>
        </a:prstGeom>
        <a:solidFill>
          <a:sysClr val="window" lastClr="FFFFFF">
            <a:alpha val="90000"/>
            <a:hueOff val="0"/>
            <a:satOff val="0"/>
            <a:lumOff val="0"/>
            <a:alphaOff val="0"/>
          </a:sys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8162" tIns="354076" rIns="57816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solidFill>
                <a:sysClr val="windowText" lastClr="000000">
                  <a:hueOff val="0"/>
                  <a:satOff val="0"/>
                  <a:lumOff val="0"/>
                  <a:alphaOff val="0"/>
                </a:sysClr>
              </a:solidFill>
              <a:latin typeface="Calibri"/>
              <a:ea typeface="+mn-ea"/>
              <a:cs typeface="+mn-cs"/>
            </a:rPr>
            <a:t>Duty of Care</a:t>
          </a:r>
        </a:p>
        <a:p>
          <a:pPr marL="171450" lvl="1" indent="-171450" algn="l" defTabSz="755650">
            <a:lnSpc>
              <a:spcPct val="90000"/>
            </a:lnSpc>
            <a:spcBef>
              <a:spcPct val="0"/>
            </a:spcBef>
            <a:spcAft>
              <a:spcPct val="15000"/>
            </a:spcAft>
            <a:buChar char="•"/>
          </a:pPr>
          <a:r>
            <a:rPr lang="en-US" sz="1700" kern="1200">
              <a:solidFill>
                <a:sysClr val="windowText" lastClr="000000">
                  <a:hueOff val="0"/>
                  <a:satOff val="0"/>
                  <a:lumOff val="0"/>
                  <a:alphaOff val="0"/>
                </a:sysClr>
              </a:solidFill>
              <a:latin typeface="Calibri"/>
              <a:ea typeface="+mn-ea"/>
              <a:cs typeface="+mn-cs"/>
            </a:rPr>
            <a:t>Duty of Loyalty</a:t>
          </a:r>
        </a:p>
        <a:p>
          <a:pPr marL="171450" lvl="1" indent="-171450" algn="l" defTabSz="755650">
            <a:lnSpc>
              <a:spcPct val="90000"/>
            </a:lnSpc>
            <a:spcBef>
              <a:spcPct val="0"/>
            </a:spcBef>
            <a:spcAft>
              <a:spcPct val="15000"/>
            </a:spcAft>
            <a:buChar char="•"/>
          </a:pPr>
          <a:r>
            <a:rPr lang="en-US" sz="1700" kern="1200">
              <a:solidFill>
                <a:sysClr val="windowText" lastClr="000000">
                  <a:hueOff val="0"/>
                  <a:satOff val="0"/>
                  <a:lumOff val="0"/>
                  <a:alphaOff val="0"/>
                </a:sysClr>
              </a:solidFill>
              <a:latin typeface="Calibri"/>
              <a:ea typeface="+mn-ea"/>
              <a:cs typeface="+mn-cs"/>
            </a:rPr>
            <a:t>Duty of Obedience</a:t>
          </a:r>
        </a:p>
      </dsp:txBody>
      <dsp:txXfrm>
        <a:off x="0" y="324948"/>
        <a:ext cx="7449472" cy="1285200"/>
      </dsp:txXfrm>
    </dsp:sp>
    <dsp:sp modelId="{5042B213-5A75-474F-BCB5-88FFBA675BE0}">
      <dsp:nvSpPr>
        <dsp:cNvPr id="0" name=""/>
        <dsp:cNvSpPr/>
      </dsp:nvSpPr>
      <dsp:spPr>
        <a:xfrm>
          <a:off x="372473" y="74028"/>
          <a:ext cx="5214630" cy="501840"/>
        </a:xfrm>
        <a:prstGeom prst="roundRect">
          <a:avLst/>
        </a:prstGeom>
        <a:solidFill>
          <a:schemeClr val="accent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101" tIns="0" rIns="197101" bIns="0" numCol="1" spcCol="1270" anchor="ctr" anchorCtr="0">
          <a:noAutofit/>
        </a:bodyPr>
        <a:lstStyle/>
        <a:p>
          <a:pPr marL="0" lvl="0" indent="0" algn="l" defTabSz="755650">
            <a:lnSpc>
              <a:spcPct val="90000"/>
            </a:lnSpc>
            <a:spcBef>
              <a:spcPct val="0"/>
            </a:spcBef>
            <a:spcAft>
              <a:spcPct val="35000"/>
            </a:spcAft>
            <a:buNone/>
          </a:pPr>
          <a:r>
            <a:rPr lang="en-US" sz="1700" kern="1200" dirty="0">
              <a:solidFill>
                <a:sysClr val="window" lastClr="FFFFFF"/>
              </a:solidFill>
              <a:latin typeface="Calibri"/>
              <a:ea typeface="+mn-ea"/>
              <a:cs typeface="+mn-cs"/>
            </a:rPr>
            <a:t>To be a fiduciary is to be a good steward</a:t>
          </a:r>
        </a:p>
      </dsp:txBody>
      <dsp:txXfrm>
        <a:off x="396971" y="98526"/>
        <a:ext cx="5165634" cy="452844"/>
      </dsp:txXfrm>
    </dsp:sp>
    <dsp:sp modelId="{9753D644-97E6-471C-85AD-CD2EE431A2B5}">
      <dsp:nvSpPr>
        <dsp:cNvPr id="0" name=""/>
        <dsp:cNvSpPr/>
      </dsp:nvSpPr>
      <dsp:spPr>
        <a:xfrm>
          <a:off x="0" y="1952869"/>
          <a:ext cx="7449472" cy="1285200"/>
        </a:xfrm>
        <a:prstGeom prst="rect">
          <a:avLst/>
        </a:prstGeom>
        <a:solidFill>
          <a:sysClr val="window" lastClr="FFFFFF">
            <a:alpha val="90000"/>
            <a:hueOff val="0"/>
            <a:satOff val="0"/>
            <a:lumOff val="0"/>
            <a:alphaOff val="0"/>
          </a:sysClr>
        </a:solid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8162" tIns="354076" rIns="578162"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solidFill>
                <a:sysClr val="windowText" lastClr="000000">
                  <a:hueOff val="0"/>
                  <a:satOff val="0"/>
                  <a:lumOff val="0"/>
                  <a:alphaOff val="0"/>
                </a:sysClr>
              </a:solidFill>
              <a:latin typeface="Calibri"/>
              <a:ea typeface="+mn-ea"/>
              <a:cs typeface="+mn-cs"/>
            </a:rPr>
            <a:t>Conflict of Interest</a:t>
          </a:r>
        </a:p>
        <a:p>
          <a:pPr marL="171450" lvl="1" indent="-171450" algn="l" defTabSz="755650">
            <a:lnSpc>
              <a:spcPct val="90000"/>
            </a:lnSpc>
            <a:spcBef>
              <a:spcPct val="0"/>
            </a:spcBef>
            <a:spcAft>
              <a:spcPct val="15000"/>
            </a:spcAft>
            <a:buChar char="•"/>
          </a:pPr>
          <a:r>
            <a:rPr lang="en-US" sz="1700" kern="1200">
              <a:solidFill>
                <a:sysClr val="windowText" lastClr="000000">
                  <a:hueOff val="0"/>
                  <a:satOff val="0"/>
                  <a:lumOff val="0"/>
                  <a:alphaOff val="0"/>
                </a:sysClr>
              </a:solidFill>
              <a:latin typeface="Calibri"/>
              <a:ea typeface="+mn-ea"/>
              <a:cs typeface="+mn-cs"/>
            </a:rPr>
            <a:t>Confidentiality</a:t>
          </a:r>
        </a:p>
        <a:p>
          <a:pPr marL="171450" lvl="1" indent="-171450" algn="l" defTabSz="755650">
            <a:lnSpc>
              <a:spcPct val="90000"/>
            </a:lnSpc>
            <a:spcBef>
              <a:spcPct val="0"/>
            </a:spcBef>
            <a:spcAft>
              <a:spcPct val="15000"/>
            </a:spcAft>
            <a:buChar char="•"/>
          </a:pPr>
          <a:r>
            <a:rPr lang="en-US" sz="1700" kern="1200">
              <a:solidFill>
                <a:sysClr val="windowText" lastClr="000000">
                  <a:hueOff val="0"/>
                  <a:satOff val="0"/>
                  <a:lumOff val="0"/>
                  <a:alphaOff val="0"/>
                </a:sysClr>
              </a:solidFill>
              <a:latin typeface="Calibri"/>
              <a:ea typeface="+mn-ea"/>
              <a:cs typeface="+mn-cs"/>
            </a:rPr>
            <a:t>Anti-Trust</a:t>
          </a:r>
        </a:p>
      </dsp:txBody>
      <dsp:txXfrm>
        <a:off x="0" y="1952869"/>
        <a:ext cx="7449472" cy="1285200"/>
      </dsp:txXfrm>
    </dsp:sp>
    <dsp:sp modelId="{8D479AEE-31DA-4944-8318-A2A1C6DAED61}">
      <dsp:nvSpPr>
        <dsp:cNvPr id="0" name=""/>
        <dsp:cNvSpPr/>
      </dsp:nvSpPr>
      <dsp:spPr>
        <a:xfrm>
          <a:off x="372473" y="1701949"/>
          <a:ext cx="5214630" cy="501840"/>
        </a:xfrm>
        <a:prstGeom prst="roundRect">
          <a:avLst/>
        </a:prstGeom>
        <a:solidFill>
          <a:schemeClr val="accent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101" tIns="0" rIns="197101" bIns="0" numCol="1" spcCol="1270" anchor="ctr" anchorCtr="0">
          <a:noAutofit/>
        </a:bodyPr>
        <a:lstStyle/>
        <a:p>
          <a:pPr marL="0" lvl="0" indent="0" algn="l" defTabSz="755650">
            <a:lnSpc>
              <a:spcPct val="90000"/>
            </a:lnSpc>
            <a:spcBef>
              <a:spcPct val="0"/>
            </a:spcBef>
            <a:spcAft>
              <a:spcPct val="35000"/>
            </a:spcAft>
            <a:buNone/>
          </a:pPr>
          <a:r>
            <a:rPr lang="en-US" sz="1700" kern="1200">
              <a:solidFill>
                <a:sysClr val="window" lastClr="FFFFFF"/>
              </a:solidFill>
              <a:latin typeface="Calibri"/>
              <a:ea typeface="+mn-ea"/>
              <a:cs typeface="+mn-cs"/>
            </a:rPr>
            <a:t>Fiduciary-related Policies</a:t>
          </a:r>
        </a:p>
      </dsp:txBody>
      <dsp:txXfrm>
        <a:off x="396971" y="1726447"/>
        <a:ext cx="5165634"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2EBFA2-F823-44AC-9C3D-E5159FFDED3E}">
      <dsp:nvSpPr>
        <dsp:cNvPr id="0" name=""/>
        <dsp:cNvSpPr/>
      </dsp:nvSpPr>
      <dsp:spPr>
        <a:xfrm>
          <a:off x="858472" y="1662"/>
          <a:ext cx="1817723" cy="10906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Have we run a gain or loss?</a:t>
          </a:r>
        </a:p>
      </dsp:txBody>
      <dsp:txXfrm>
        <a:off x="858472" y="1662"/>
        <a:ext cx="1817723" cy="1090634"/>
      </dsp:txXfrm>
    </dsp:sp>
    <dsp:sp modelId="{CB6C6A52-CCDF-45A2-8A61-B6E7446B1B0A}">
      <dsp:nvSpPr>
        <dsp:cNvPr id="0" name=""/>
        <dsp:cNvSpPr/>
      </dsp:nvSpPr>
      <dsp:spPr>
        <a:xfrm>
          <a:off x="2857969" y="1662"/>
          <a:ext cx="1817723" cy="10906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Are our key sources of income rising or falling?</a:t>
          </a:r>
        </a:p>
      </dsp:txBody>
      <dsp:txXfrm>
        <a:off x="2857969" y="1662"/>
        <a:ext cx="1817723" cy="1090634"/>
      </dsp:txXfrm>
    </dsp:sp>
    <dsp:sp modelId="{ED8AC3E0-00F5-4C05-8E50-001872D43800}">
      <dsp:nvSpPr>
        <dsp:cNvPr id="0" name=""/>
        <dsp:cNvSpPr/>
      </dsp:nvSpPr>
      <dsp:spPr>
        <a:xfrm>
          <a:off x="4857465" y="1662"/>
          <a:ext cx="1817723" cy="10906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Are our key expenses, especially salary and benefits, under control?</a:t>
          </a:r>
        </a:p>
      </dsp:txBody>
      <dsp:txXfrm>
        <a:off x="4857465" y="1662"/>
        <a:ext cx="1817723" cy="1090634"/>
      </dsp:txXfrm>
    </dsp:sp>
    <dsp:sp modelId="{638FA8EB-7841-4284-971C-A4DA1B760DF9}">
      <dsp:nvSpPr>
        <dsp:cNvPr id="0" name=""/>
        <dsp:cNvSpPr/>
      </dsp:nvSpPr>
      <dsp:spPr>
        <a:xfrm>
          <a:off x="6856961" y="1662"/>
          <a:ext cx="1817723" cy="10906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Do we have sufficient reserves?</a:t>
          </a:r>
        </a:p>
      </dsp:txBody>
      <dsp:txXfrm>
        <a:off x="6856961" y="1662"/>
        <a:ext cx="1817723" cy="1090634"/>
      </dsp:txXfrm>
    </dsp:sp>
    <dsp:sp modelId="{C6C1122A-2F9C-4189-AF75-EB91AFCAF4B6}">
      <dsp:nvSpPr>
        <dsp:cNvPr id="0" name=""/>
        <dsp:cNvSpPr/>
      </dsp:nvSpPr>
      <dsp:spPr>
        <a:xfrm>
          <a:off x="858472" y="1274069"/>
          <a:ext cx="1817723" cy="10906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Is our cash flow projected to be adequate?</a:t>
          </a:r>
        </a:p>
      </dsp:txBody>
      <dsp:txXfrm>
        <a:off x="858472" y="1274069"/>
        <a:ext cx="1817723" cy="1090634"/>
      </dsp:txXfrm>
    </dsp:sp>
    <dsp:sp modelId="{0F165130-68C9-4704-BE7E-E125065010F2}">
      <dsp:nvSpPr>
        <dsp:cNvPr id="0" name=""/>
        <dsp:cNvSpPr/>
      </dsp:nvSpPr>
      <dsp:spPr>
        <a:xfrm>
          <a:off x="2857969" y="1274069"/>
          <a:ext cx="1817723" cy="10906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Where are we compared to our budget?</a:t>
          </a:r>
        </a:p>
      </dsp:txBody>
      <dsp:txXfrm>
        <a:off x="2857969" y="1274069"/>
        <a:ext cx="1817723" cy="1090634"/>
      </dsp:txXfrm>
    </dsp:sp>
    <dsp:sp modelId="{6FA301F1-413C-406E-88A1-775FECC4BC03}">
      <dsp:nvSpPr>
        <dsp:cNvPr id="0" name=""/>
        <dsp:cNvSpPr/>
      </dsp:nvSpPr>
      <dsp:spPr>
        <a:xfrm>
          <a:off x="4857465" y="1274069"/>
          <a:ext cx="1817723" cy="10906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Is our financial plan consistent with our strategic plan?</a:t>
          </a:r>
        </a:p>
      </dsp:txBody>
      <dsp:txXfrm>
        <a:off x="4857465" y="1274069"/>
        <a:ext cx="1817723" cy="1090634"/>
      </dsp:txXfrm>
    </dsp:sp>
    <dsp:sp modelId="{CD01CE2B-3567-4395-A471-3CC791CBECAE}">
      <dsp:nvSpPr>
        <dsp:cNvPr id="0" name=""/>
        <dsp:cNvSpPr/>
      </dsp:nvSpPr>
      <dsp:spPr>
        <a:xfrm>
          <a:off x="6856961" y="1274069"/>
          <a:ext cx="1817723" cy="10906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Are we filing all needed reporting documents on a timely basis?</a:t>
          </a:r>
        </a:p>
      </dsp:txBody>
      <dsp:txXfrm>
        <a:off x="6856961" y="1274069"/>
        <a:ext cx="1817723" cy="1090634"/>
      </dsp:txXfrm>
    </dsp:sp>
    <dsp:sp modelId="{F3CE5CBA-0172-41E6-B50B-34D30AE0C39D}">
      <dsp:nvSpPr>
        <dsp:cNvPr id="0" name=""/>
        <dsp:cNvSpPr/>
      </dsp:nvSpPr>
      <dsp:spPr>
        <a:xfrm>
          <a:off x="3857717" y="2546475"/>
          <a:ext cx="1817723" cy="10906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Are we fulfilling our financial legal obligations?</a:t>
          </a:r>
        </a:p>
      </dsp:txBody>
      <dsp:txXfrm>
        <a:off x="3857717" y="2546475"/>
        <a:ext cx="1817723" cy="109063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418" cy="469264"/>
          </a:xfrm>
          <a:prstGeom prst="rect">
            <a:avLst/>
          </a:prstGeom>
        </p:spPr>
        <p:txBody>
          <a:bodyPr vert="horz" lIns="92364" tIns="46182" rIns="92364" bIns="46182" rtlCol="0"/>
          <a:lstStyle>
            <a:lvl1pPr algn="l" fontAlgn="auto">
              <a:spcBef>
                <a:spcPts val="0"/>
              </a:spcBef>
              <a:spcAft>
                <a:spcPts val="0"/>
              </a:spcAft>
              <a:defRPr sz="1200">
                <a:latin typeface="Architype Light"/>
                <a:ea typeface="+mn-ea"/>
                <a:cs typeface="+mn-cs"/>
              </a:defRPr>
            </a:lvl1pPr>
          </a:lstStyle>
          <a:p>
            <a:pPr>
              <a:defRPr/>
            </a:pPr>
            <a:r>
              <a:rPr lang="en-US" dirty="0"/>
              <a:t>Grassroots 2020</a:t>
            </a:r>
          </a:p>
        </p:txBody>
      </p:sp>
      <p:sp>
        <p:nvSpPr>
          <p:cNvPr id="3" name="Date Placeholder 2"/>
          <p:cNvSpPr>
            <a:spLocks noGrp="1"/>
          </p:cNvSpPr>
          <p:nvPr>
            <p:ph type="dt" sz="quarter" idx="1"/>
          </p:nvPr>
        </p:nvSpPr>
        <p:spPr>
          <a:xfrm>
            <a:off x="4023451" y="0"/>
            <a:ext cx="3077418" cy="469264"/>
          </a:xfrm>
          <a:prstGeom prst="rect">
            <a:avLst/>
          </a:prstGeom>
        </p:spPr>
        <p:txBody>
          <a:bodyPr vert="horz" lIns="92364" tIns="46182" rIns="92364" bIns="46182" rtlCol="0"/>
          <a:lstStyle>
            <a:lvl1pPr algn="r" fontAlgn="auto">
              <a:spcBef>
                <a:spcPts val="0"/>
              </a:spcBef>
              <a:spcAft>
                <a:spcPts val="0"/>
              </a:spcAft>
              <a:defRPr sz="1200">
                <a:latin typeface="Architype Light"/>
                <a:ea typeface="+mn-ea"/>
                <a:cs typeface="+mn-cs"/>
              </a:defRPr>
            </a:lvl1pPr>
          </a:lstStyle>
          <a:p>
            <a:pPr>
              <a:defRPr/>
            </a:pPr>
            <a:fld id="{FFB021C2-DBF8-5F4B-A7E3-F0AC9256C706}" type="datetimeFigureOut">
              <a:rPr lang="en-US"/>
              <a:pPr>
                <a:defRPr/>
              </a:pPr>
              <a:t>1/23/2023</a:t>
            </a:fld>
            <a:endParaRPr lang="en-US" dirty="0"/>
          </a:p>
        </p:txBody>
      </p:sp>
      <p:sp>
        <p:nvSpPr>
          <p:cNvPr id="4" name="Footer Placeholder 3"/>
          <p:cNvSpPr>
            <a:spLocks noGrp="1"/>
          </p:cNvSpPr>
          <p:nvPr>
            <p:ph type="ftr" sz="quarter" idx="2"/>
          </p:nvPr>
        </p:nvSpPr>
        <p:spPr>
          <a:xfrm>
            <a:off x="0" y="8917610"/>
            <a:ext cx="3077418" cy="469264"/>
          </a:xfrm>
          <a:prstGeom prst="rect">
            <a:avLst/>
          </a:prstGeom>
        </p:spPr>
        <p:txBody>
          <a:bodyPr vert="horz" lIns="92364" tIns="46182" rIns="92364" bIns="46182" rtlCol="0" anchor="b"/>
          <a:lstStyle>
            <a:lvl1pPr algn="l" fontAlgn="auto">
              <a:spcBef>
                <a:spcPts val="0"/>
              </a:spcBef>
              <a:spcAft>
                <a:spcPts val="0"/>
              </a:spcAft>
              <a:defRPr sz="1200">
                <a:latin typeface="Architype Light"/>
                <a:ea typeface="+mn-ea"/>
                <a:cs typeface="+mn-cs"/>
              </a:defRPr>
            </a:lvl1pPr>
          </a:lstStyle>
          <a:p>
            <a:pPr>
              <a:defRPr/>
            </a:pPr>
            <a:r>
              <a:rPr lang="en-US" dirty="0"/>
              <a:t>An AIA Leadership Event</a:t>
            </a:r>
          </a:p>
        </p:txBody>
      </p:sp>
      <p:sp>
        <p:nvSpPr>
          <p:cNvPr id="5" name="Slide Number Placeholder 4"/>
          <p:cNvSpPr>
            <a:spLocks noGrp="1"/>
          </p:cNvSpPr>
          <p:nvPr>
            <p:ph type="sldNum" sz="quarter" idx="3"/>
          </p:nvPr>
        </p:nvSpPr>
        <p:spPr>
          <a:xfrm>
            <a:off x="4023451" y="8917610"/>
            <a:ext cx="3077418" cy="469264"/>
          </a:xfrm>
          <a:prstGeom prst="rect">
            <a:avLst/>
          </a:prstGeom>
        </p:spPr>
        <p:txBody>
          <a:bodyPr vert="horz" lIns="92364" tIns="46182" rIns="92364" bIns="46182" rtlCol="0" anchor="b"/>
          <a:lstStyle>
            <a:lvl1pPr algn="r" fontAlgn="auto">
              <a:spcBef>
                <a:spcPts val="0"/>
              </a:spcBef>
              <a:spcAft>
                <a:spcPts val="0"/>
              </a:spcAft>
              <a:defRPr sz="1200">
                <a:latin typeface="Architype Light"/>
                <a:ea typeface="+mn-ea"/>
                <a:cs typeface="+mn-cs"/>
              </a:defRPr>
            </a:lvl1pPr>
          </a:lstStyle>
          <a:p>
            <a:pPr>
              <a:defRPr/>
            </a:pPr>
            <a:fld id="{FC2556CF-865F-354C-B94A-90BB46AA92C5}" type="slidenum">
              <a:rPr lang="en-US"/>
              <a:pPr>
                <a:defRPr/>
              </a:pPr>
              <a:t>‹#›</a:t>
            </a:fld>
            <a:endParaRPr lang="en-US" dirty="0"/>
          </a:p>
        </p:txBody>
      </p:sp>
    </p:spTree>
    <p:extLst>
      <p:ext uri="{BB962C8B-B14F-4D97-AF65-F5344CB8AC3E}">
        <p14:creationId xmlns:p14="http://schemas.microsoft.com/office/powerpoint/2010/main" val="7254672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418" cy="469264"/>
          </a:xfrm>
          <a:prstGeom prst="rect">
            <a:avLst/>
          </a:prstGeom>
        </p:spPr>
        <p:txBody>
          <a:bodyPr vert="horz" lIns="94229" tIns="47115" rIns="94229" bIns="47115" rtlCol="0"/>
          <a:lstStyle>
            <a:lvl1pPr algn="l" fontAlgn="auto">
              <a:spcBef>
                <a:spcPts val="0"/>
              </a:spcBef>
              <a:spcAft>
                <a:spcPts val="0"/>
              </a:spcAft>
              <a:defRPr sz="1200">
                <a:latin typeface="Architype Light"/>
                <a:ea typeface="+mn-ea"/>
                <a:cs typeface="+mn-cs"/>
              </a:defRPr>
            </a:lvl1pPr>
          </a:lstStyle>
          <a:p>
            <a:pPr>
              <a:defRPr/>
            </a:pPr>
            <a:endParaRPr lang="en-US"/>
          </a:p>
        </p:txBody>
      </p:sp>
      <p:sp>
        <p:nvSpPr>
          <p:cNvPr id="3" name="Date Placeholder 2"/>
          <p:cNvSpPr>
            <a:spLocks noGrp="1"/>
          </p:cNvSpPr>
          <p:nvPr>
            <p:ph type="dt" idx="1"/>
          </p:nvPr>
        </p:nvSpPr>
        <p:spPr>
          <a:xfrm>
            <a:off x="4023451" y="0"/>
            <a:ext cx="3077418" cy="469264"/>
          </a:xfrm>
          <a:prstGeom prst="rect">
            <a:avLst/>
          </a:prstGeom>
        </p:spPr>
        <p:txBody>
          <a:bodyPr vert="horz" lIns="94229" tIns="47115" rIns="94229" bIns="47115" rtlCol="0"/>
          <a:lstStyle>
            <a:lvl1pPr algn="r" fontAlgn="auto">
              <a:spcBef>
                <a:spcPts val="0"/>
              </a:spcBef>
              <a:spcAft>
                <a:spcPts val="0"/>
              </a:spcAft>
              <a:defRPr sz="1200">
                <a:latin typeface="Architype Light"/>
                <a:ea typeface="+mn-ea"/>
                <a:cs typeface="+mn-cs"/>
              </a:defRPr>
            </a:lvl1pPr>
          </a:lstStyle>
          <a:p>
            <a:pPr>
              <a:defRPr/>
            </a:pPr>
            <a:fld id="{6D62CEC5-9C69-234F-AA0C-F2FDFC0E621A}" type="datetimeFigureOut">
              <a:rPr lang="en-US"/>
              <a:pPr>
                <a:defRPr/>
              </a:pPr>
              <a:t>1/23/2023</a:t>
            </a:fld>
            <a:endParaRPr lang="en-US" dirty="0"/>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4229" tIns="47115" rIns="94229" bIns="47115" rtlCol="0" anchor="ctr"/>
          <a:lstStyle/>
          <a:p>
            <a:pPr lvl="0"/>
            <a:endParaRPr lang="en-US" noProof="0" dirty="0"/>
          </a:p>
        </p:txBody>
      </p:sp>
      <p:sp>
        <p:nvSpPr>
          <p:cNvPr id="5" name="Notes Placeholder 4"/>
          <p:cNvSpPr>
            <a:spLocks noGrp="1"/>
          </p:cNvSpPr>
          <p:nvPr>
            <p:ph type="body" sz="quarter" idx="3"/>
          </p:nvPr>
        </p:nvSpPr>
        <p:spPr>
          <a:xfrm>
            <a:off x="709927" y="4458805"/>
            <a:ext cx="5682622" cy="4224974"/>
          </a:xfrm>
          <a:prstGeom prst="rect">
            <a:avLst/>
          </a:prstGeom>
        </p:spPr>
        <p:txBody>
          <a:bodyPr vert="horz" lIns="94229" tIns="47115" rIns="94229" bIns="47115"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917610"/>
            <a:ext cx="3077418" cy="469264"/>
          </a:xfrm>
          <a:prstGeom prst="rect">
            <a:avLst/>
          </a:prstGeom>
        </p:spPr>
        <p:txBody>
          <a:bodyPr vert="horz" lIns="94229" tIns="47115" rIns="94229" bIns="47115" rtlCol="0" anchor="b"/>
          <a:lstStyle>
            <a:lvl1pPr algn="l" fontAlgn="auto">
              <a:spcBef>
                <a:spcPts val="0"/>
              </a:spcBef>
              <a:spcAft>
                <a:spcPts val="0"/>
              </a:spcAft>
              <a:defRPr sz="1200">
                <a:latin typeface="Architype Light"/>
                <a:ea typeface="+mn-ea"/>
                <a:cs typeface="+mn-cs"/>
              </a:defRPr>
            </a:lvl1pPr>
          </a:lstStyle>
          <a:p>
            <a:pPr>
              <a:defRPr/>
            </a:pPr>
            <a:endParaRPr lang="en-US"/>
          </a:p>
        </p:txBody>
      </p:sp>
      <p:sp>
        <p:nvSpPr>
          <p:cNvPr id="7" name="Slide Number Placeholder 6"/>
          <p:cNvSpPr>
            <a:spLocks noGrp="1"/>
          </p:cNvSpPr>
          <p:nvPr>
            <p:ph type="sldNum" sz="quarter" idx="5"/>
          </p:nvPr>
        </p:nvSpPr>
        <p:spPr>
          <a:xfrm>
            <a:off x="4023451" y="8917610"/>
            <a:ext cx="3077418" cy="469264"/>
          </a:xfrm>
          <a:prstGeom prst="rect">
            <a:avLst/>
          </a:prstGeom>
        </p:spPr>
        <p:txBody>
          <a:bodyPr vert="horz" lIns="94229" tIns="47115" rIns="94229" bIns="47115" rtlCol="0" anchor="b"/>
          <a:lstStyle>
            <a:lvl1pPr algn="r" fontAlgn="auto">
              <a:spcBef>
                <a:spcPts val="0"/>
              </a:spcBef>
              <a:spcAft>
                <a:spcPts val="0"/>
              </a:spcAft>
              <a:defRPr sz="1200">
                <a:latin typeface="Architype Light"/>
                <a:ea typeface="+mn-ea"/>
                <a:cs typeface="+mn-cs"/>
              </a:defRPr>
            </a:lvl1pPr>
          </a:lstStyle>
          <a:p>
            <a:pPr>
              <a:defRPr/>
            </a:pPr>
            <a:fld id="{630D2C62-FA70-464A-8337-43B9C0FA440B}" type="slidenum">
              <a:rPr lang="en-US"/>
              <a:pPr>
                <a:defRPr/>
              </a:pPr>
              <a:t>‹#›</a:t>
            </a:fld>
            <a:endParaRPr lang="en-US" dirty="0"/>
          </a:p>
        </p:txBody>
      </p:sp>
    </p:spTree>
    <p:extLst>
      <p:ext uri="{BB962C8B-B14F-4D97-AF65-F5344CB8AC3E}">
        <p14:creationId xmlns:p14="http://schemas.microsoft.com/office/powerpoint/2010/main" val="2840241165"/>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rchitype Ligh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Architype Ligh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Architype Ligh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Architype Ligh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Architype Ligh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x_Title Slide_option 1">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DACE3F7C-D9C9-9E40-A4E4-B6F6EDC061E7}"/>
              </a:ext>
            </a:extLst>
          </p:cNvPr>
          <p:cNvSpPr>
            <a:spLocks noGrp="1"/>
          </p:cNvSpPr>
          <p:nvPr>
            <p:ph type="title" hasCustomPrompt="1"/>
          </p:nvPr>
        </p:nvSpPr>
        <p:spPr>
          <a:xfrm>
            <a:off x="263822" y="2847670"/>
            <a:ext cx="3843095" cy="1367012"/>
          </a:xfrm>
          <a:prstGeom prst="rect">
            <a:avLst/>
          </a:prstGeom>
        </p:spPr>
        <p:txBody>
          <a:bodyPr/>
          <a:lstStyle>
            <a:lvl1pPr>
              <a:lnSpc>
                <a:spcPct val="100000"/>
              </a:lnSpc>
              <a:defRPr sz="2400" baseline="0">
                <a:solidFill>
                  <a:schemeClr val="bg2"/>
                </a:solidFill>
              </a:defRPr>
            </a:lvl1pPr>
          </a:lstStyle>
          <a:p>
            <a:r>
              <a:rPr lang="en-US" dirty="0"/>
              <a:t>Presentation Title</a:t>
            </a:r>
            <a:br>
              <a:rPr lang="en-US" dirty="0"/>
            </a:br>
            <a:endParaRPr lang="en-US" dirty="0"/>
          </a:p>
        </p:txBody>
      </p:sp>
      <p:sp>
        <p:nvSpPr>
          <p:cNvPr id="13" name="Text Placeholder 17">
            <a:extLst>
              <a:ext uri="{FF2B5EF4-FFF2-40B4-BE49-F238E27FC236}">
                <a16:creationId xmlns:a16="http://schemas.microsoft.com/office/drawing/2014/main" id="{F7B8D9A3-6522-6C4B-BD1F-7198499BBEE7}"/>
              </a:ext>
            </a:extLst>
          </p:cNvPr>
          <p:cNvSpPr>
            <a:spLocks noGrp="1"/>
          </p:cNvSpPr>
          <p:nvPr>
            <p:ph type="body" sz="quarter" idx="10" hasCustomPrompt="1"/>
          </p:nvPr>
        </p:nvSpPr>
        <p:spPr>
          <a:xfrm>
            <a:off x="263823" y="4234816"/>
            <a:ext cx="4013857" cy="324571"/>
          </a:xfrm>
          <a:prstGeom prst="rect">
            <a:avLst/>
          </a:prstGeom>
        </p:spPr>
        <p:txBody>
          <a:bodyPr vert="horz" tIns="0" bIns="0" anchor="b"/>
          <a:lstStyle>
            <a:lvl1pPr marL="0" indent="0">
              <a:buNone/>
              <a:defRPr sz="1600" i="0" baseline="0">
                <a:solidFill>
                  <a:schemeClr val="bg2"/>
                </a:solidFill>
              </a:defRPr>
            </a:lvl1pPr>
          </a:lstStyle>
          <a:p>
            <a:pPr lvl="0"/>
            <a:r>
              <a:rPr lang="en-US" dirty="0"/>
              <a:t>Speaker Name </a:t>
            </a:r>
          </a:p>
        </p:txBody>
      </p:sp>
      <p:sp>
        <p:nvSpPr>
          <p:cNvPr id="14" name="Text Placeholder 17">
            <a:extLst>
              <a:ext uri="{FF2B5EF4-FFF2-40B4-BE49-F238E27FC236}">
                <a16:creationId xmlns:a16="http://schemas.microsoft.com/office/drawing/2014/main" id="{888FE1B3-9BCF-3C4E-B5E8-4DA282273F5F}"/>
              </a:ext>
            </a:extLst>
          </p:cNvPr>
          <p:cNvSpPr>
            <a:spLocks noGrp="1"/>
          </p:cNvSpPr>
          <p:nvPr>
            <p:ph type="body" sz="quarter" idx="11" hasCustomPrompt="1"/>
          </p:nvPr>
        </p:nvSpPr>
        <p:spPr>
          <a:xfrm>
            <a:off x="263823" y="4579521"/>
            <a:ext cx="4013857" cy="324572"/>
          </a:xfrm>
          <a:prstGeom prst="rect">
            <a:avLst/>
          </a:prstGeom>
        </p:spPr>
        <p:txBody>
          <a:bodyPr vert="horz" tIns="0" bIns="0" anchor="t"/>
          <a:lstStyle>
            <a:lvl1pPr marL="0" indent="0">
              <a:buNone/>
              <a:defRPr sz="1600" i="1" baseline="0">
                <a:solidFill>
                  <a:schemeClr val="bg2">
                    <a:lumMod val="50000"/>
                    <a:lumOff val="50000"/>
                  </a:schemeClr>
                </a:solidFill>
              </a:defRPr>
            </a:lvl1pPr>
          </a:lstStyle>
          <a:p>
            <a:pPr lvl="0"/>
            <a:r>
              <a:rPr lang="en-US" dirty="0"/>
              <a:t>Company</a:t>
            </a:r>
          </a:p>
        </p:txBody>
      </p:sp>
    </p:spTree>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432" userDrawn="1">
          <p15:clr>
            <a:srgbClr val="FBAE40"/>
          </p15:clr>
        </p15:guide>
        <p15:guide id="3" pos="31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x_Title Slide_option 2">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DACE3F7C-D9C9-9E40-A4E4-B6F6EDC061E7}"/>
              </a:ext>
            </a:extLst>
          </p:cNvPr>
          <p:cNvSpPr>
            <a:spLocks noGrp="1"/>
          </p:cNvSpPr>
          <p:nvPr>
            <p:ph type="title" hasCustomPrompt="1"/>
          </p:nvPr>
        </p:nvSpPr>
        <p:spPr>
          <a:xfrm>
            <a:off x="263822" y="2847670"/>
            <a:ext cx="3843095" cy="1367012"/>
          </a:xfrm>
          <a:prstGeom prst="rect">
            <a:avLst/>
          </a:prstGeom>
        </p:spPr>
        <p:txBody>
          <a:bodyPr/>
          <a:lstStyle>
            <a:lvl1pPr>
              <a:lnSpc>
                <a:spcPct val="100000"/>
              </a:lnSpc>
              <a:defRPr sz="2400" baseline="0">
                <a:solidFill>
                  <a:schemeClr val="bg2"/>
                </a:solidFill>
              </a:defRPr>
            </a:lvl1pPr>
          </a:lstStyle>
          <a:p>
            <a:r>
              <a:rPr lang="en-US" dirty="0"/>
              <a:t>Presentation Title</a:t>
            </a:r>
            <a:br>
              <a:rPr lang="en-US" dirty="0"/>
            </a:br>
            <a:endParaRPr lang="en-US" dirty="0"/>
          </a:p>
        </p:txBody>
      </p:sp>
      <p:sp>
        <p:nvSpPr>
          <p:cNvPr id="13" name="Text Placeholder 17">
            <a:extLst>
              <a:ext uri="{FF2B5EF4-FFF2-40B4-BE49-F238E27FC236}">
                <a16:creationId xmlns:a16="http://schemas.microsoft.com/office/drawing/2014/main" id="{F7B8D9A3-6522-6C4B-BD1F-7198499BBEE7}"/>
              </a:ext>
            </a:extLst>
          </p:cNvPr>
          <p:cNvSpPr>
            <a:spLocks noGrp="1"/>
          </p:cNvSpPr>
          <p:nvPr>
            <p:ph type="body" sz="quarter" idx="10" hasCustomPrompt="1"/>
          </p:nvPr>
        </p:nvSpPr>
        <p:spPr>
          <a:xfrm>
            <a:off x="263823" y="4234816"/>
            <a:ext cx="4013857" cy="324571"/>
          </a:xfrm>
          <a:prstGeom prst="rect">
            <a:avLst/>
          </a:prstGeom>
        </p:spPr>
        <p:txBody>
          <a:bodyPr vert="horz" tIns="0" bIns="0" anchor="b"/>
          <a:lstStyle>
            <a:lvl1pPr marL="0" indent="0">
              <a:buNone/>
              <a:defRPr sz="1600" i="0" baseline="0">
                <a:solidFill>
                  <a:schemeClr val="bg2"/>
                </a:solidFill>
              </a:defRPr>
            </a:lvl1pPr>
          </a:lstStyle>
          <a:p>
            <a:pPr lvl="0"/>
            <a:r>
              <a:rPr lang="en-US" dirty="0"/>
              <a:t>Speaker Name </a:t>
            </a:r>
          </a:p>
        </p:txBody>
      </p:sp>
      <p:sp>
        <p:nvSpPr>
          <p:cNvPr id="14" name="Text Placeholder 17">
            <a:extLst>
              <a:ext uri="{FF2B5EF4-FFF2-40B4-BE49-F238E27FC236}">
                <a16:creationId xmlns:a16="http://schemas.microsoft.com/office/drawing/2014/main" id="{888FE1B3-9BCF-3C4E-B5E8-4DA282273F5F}"/>
              </a:ext>
            </a:extLst>
          </p:cNvPr>
          <p:cNvSpPr>
            <a:spLocks noGrp="1"/>
          </p:cNvSpPr>
          <p:nvPr>
            <p:ph type="body" sz="quarter" idx="11" hasCustomPrompt="1"/>
          </p:nvPr>
        </p:nvSpPr>
        <p:spPr>
          <a:xfrm>
            <a:off x="263823" y="4579521"/>
            <a:ext cx="4013857" cy="324572"/>
          </a:xfrm>
          <a:prstGeom prst="rect">
            <a:avLst/>
          </a:prstGeom>
        </p:spPr>
        <p:txBody>
          <a:bodyPr vert="horz" tIns="0" bIns="0" anchor="t"/>
          <a:lstStyle>
            <a:lvl1pPr marL="0" indent="0">
              <a:buNone/>
              <a:defRPr sz="1600" i="1" baseline="0">
                <a:solidFill>
                  <a:schemeClr val="bg2">
                    <a:lumMod val="50000"/>
                    <a:lumOff val="50000"/>
                  </a:schemeClr>
                </a:solidFill>
              </a:defRPr>
            </a:lvl1pPr>
          </a:lstStyle>
          <a:p>
            <a:pPr lvl="0"/>
            <a:r>
              <a:rPr lang="en-US" dirty="0"/>
              <a:t>Company</a:t>
            </a:r>
          </a:p>
        </p:txBody>
      </p:sp>
    </p:spTree>
    <p:extLst>
      <p:ext uri="{BB962C8B-B14F-4D97-AF65-F5344CB8AC3E}">
        <p14:creationId xmlns:p14="http://schemas.microsoft.com/office/powerpoint/2010/main" val="27395878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432" userDrawn="1">
          <p15:clr>
            <a:srgbClr val="FBAE40"/>
          </p15:clr>
        </p15:guide>
        <p15:guide id="3" pos="31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x_Title Slide_option 3">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DACE3F7C-D9C9-9E40-A4E4-B6F6EDC061E7}"/>
              </a:ext>
            </a:extLst>
          </p:cNvPr>
          <p:cNvSpPr>
            <a:spLocks noGrp="1"/>
          </p:cNvSpPr>
          <p:nvPr>
            <p:ph type="title" hasCustomPrompt="1"/>
          </p:nvPr>
        </p:nvSpPr>
        <p:spPr>
          <a:xfrm>
            <a:off x="263822" y="2847670"/>
            <a:ext cx="3843095" cy="1367012"/>
          </a:xfrm>
          <a:prstGeom prst="rect">
            <a:avLst/>
          </a:prstGeom>
        </p:spPr>
        <p:txBody>
          <a:bodyPr/>
          <a:lstStyle>
            <a:lvl1pPr>
              <a:lnSpc>
                <a:spcPct val="100000"/>
              </a:lnSpc>
              <a:defRPr sz="2400" baseline="0">
                <a:solidFill>
                  <a:schemeClr val="bg2"/>
                </a:solidFill>
              </a:defRPr>
            </a:lvl1pPr>
          </a:lstStyle>
          <a:p>
            <a:r>
              <a:rPr lang="en-US" dirty="0"/>
              <a:t>Presentation Title</a:t>
            </a:r>
            <a:br>
              <a:rPr lang="en-US" dirty="0"/>
            </a:br>
            <a:endParaRPr lang="en-US" dirty="0"/>
          </a:p>
        </p:txBody>
      </p:sp>
      <p:sp>
        <p:nvSpPr>
          <p:cNvPr id="13" name="Text Placeholder 17">
            <a:extLst>
              <a:ext uri="{FF2B5EF4-FFF2-40B4-BE49-F238E27FC236}">
                <a16:creationId xmlns:a16="http://schemas.microsoft.com/office/drawing/2014/main" id="{F7B8D9A3-6522-6C4B-BD1F-7198499BBEE7}"/>
              </a:ext>
            </a:extLst>
          </p:cNvPr>
          <p:cNvSpPr>
            <a:spLocks noGrp="1"/>
          </p:cNvSpPr>
          <p:nvPr>
            <p:ph type="body" sz="quarter" idx="10" hasCustomPrompt="1"/>
          </p:nvPr>
        </p:nvSpPr>
        <p:spPr>
          <a:xfrm>
            <a:off x="263823" y="4234816"/>
            <a:ext cx="4013857" cy="324571"/>
          </a:xfrm>
          <a:prstGeom prst="rect">
            <a:avLst/>
          </a:prstGeom>
        </p:spPr>
        <p:txBody>
          <a:bodyPr vert="horz" tIns="0" bIns="0" anchor="b"/>
          <a:lstStyle>
            <a:lvl1pPr marL="0" indent="0">
              <a:buNone/>
              <a:defRPr sz="1600" i="0" baseline="0">
                <a:solidFill>
                  <a:schemeClr val="bg2"/>
                </a:solidFill>
              </a:defRPr>
            </a:lvl1pPr>
          </a:lstStyle>
          <a:p>
            <a:pPr lvl="0"/>
            <a:r>
              <a:rPr lang="en-US" dirty="0"/>
              <a:t>Speaker Name </a:t>
            </a:r>
          </a:p>
        </p:txBody>
      </p:sp>
      <p:sp>
        <p:nvSpPr>
          <p:cNvPr id="14" name="Text Placeholder 17">
            <a:extLst>
              <a:ext uri="{FF2B5EF4-FFF2-40B4-BE49-F238E27FC236}">
                <a16:creationId xmlns:a16="http://schemas.microsoft.com/office/drawing/2014/main" id="{888FE1B3-9BCF-3C4E-B5E8-4DA282273F5F}"/>
              </a:ext>
            </a:extLst>
          </p:cNvPr>
          <p:cNvSpPr>
            <a:spLocks noGrp="1"/>
          </p:cNvSpPr>
          <p:nvPr>
            <p:ph type="body" sz="quarter" idx="11" hasCustomPrompt="1"/>
          </p:nvPr>
        </p:nvSpPr>
        <p:spPr>
          <a:xfrm>
            <a:off x="263823" y="4579521"/>
            <a:ext cx="4013857" cy="324572"/>
          </a:xfrm>
          <a:prstGeom prst="rect">
            <a:avLst/>
          </a:prstGeom>
        </p:spPr>
        <p:txBody>
          <a:bodyPr vert="horz" tIns="0" bIns="0" anchor="t"/>
          <a:lstStyle>
            <a:lvl1pPr marL="0" indent="0">
              <a:buNone/>
              <a:defRPr sz="1600" i="1" baseline="0">
                <a:solidFill>
                  <a:schemeClr val="bg2">
                    <a:lumMod val="50000"/>
                    <a:lumOff val="50000"/>
                  </a:schemeClr>
                </a:solidFill>
              </a:defRPr>
            </a:lvl1pPr>
          </a:lstStyle>
          <a:p>
            <a:pPr lvl="0"/>
            <a:r>
              <a:rPr lang="en-US" dirty="0"/>
              <a:t>Company</a:t>
            </a:r>
          </a:p>
        </p:txBody>
      </p:sp>
    </p:spTree>
    <p:extLst>
      <p:ext uri="{BB962C8B-B14F-4D97-AF65-F5344CB8AC3E}">
        <p14:creationId xmlns:p14="http://schemas.microsoft.com/office/powerpoint/2010/main" val="190380016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432" userDrawn="1">
          <p15:clr>
            <a:srgbClr val="FBAE40"/>
          </p15:clr>
        </p15:guide>
        <p15:guide id="3" pos="3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x_Title Slide_option 4">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DACE3F7C-D9C9-9E40-A4E4-B6F6EDC061E7}"/>
              </a:ext>
            </a:extLst>
          </p:cNvPr>
          <p:cNvSpPr>
            <a:spLocks noGrp="1"/>
          </p:cNvSpPr>
          <p:nvPr>
            <p:ph type="title" hasCustomPrompt="1"/>
          </p:nvPr>
        </p:nvSpPr>
        <p:spPr>
          <a:xfrm>
            <a:off x="263822" y="2847670"/>
            <a:ext cx="3843095" cy="1367012"/>
          </a:xfrm>
          <a:prstGeom prst="rect">
            <a:avLst/>
          </a:prstGeom>
        </p:spPr>
        <p:txBody>
          <a:bodyPr/>
          <a:lstStyle>
            <a:lvl1pPr>
              <a:lnSpc>
                <a:spcPct val="100000"/>
              </a:lnSpc>
              <a:defRPr sz="2400" baseline="0">
                <a:solidFill>
                  <a:schemeClr val="bg2"/>
                </a:solidFill>
              </a:defRPr>
            </a:lvl1pPr>
          </a:lstStyle>
          <a:p>
            <a:r>
              <a:rPr lang="en-US" dirty="0"/>
              <a:t>Presentation Title</a:t>
            </a:r>
            <a:br>
              <a:rPr lang="en-US" dirty="0"/>
            </a:br>
            <a:endParaRPr lang="en-US" dirty="0"/>
          </a:p>
        </p:txBody>
      </p:sp>
      <p:sp>
        <p:nvSpPr>
          <p:cNvPr id="13" name="Text Placeholder 17">
            <a:extLst>
              <a:ext uri="{FF2B5EF4-FFF2-40B4-BE49-F238E27FC236}">
                <a16:creationId xmlns:a16="http://schemas.microsoft.com/office/drawing/2014/main" id="{F7B8D9A3-6522-6C4B-BD1F-7198499BBEE7}"/>
              </a:ext>
            </a:extLst>
          </p:cNvPr>
          <p:cNvSpPr>
            <a:spLocks noGrp="1"/>
          </p:cNvSpPr>
          <p:nvPr>
            <p:ph type="body" sz="quarter" idx="10" hasCustomPrompt="1"/>
          </p:nvPr>
        </p:nvSpPr>
        <p:spPr>
          <a:xfrm>
            <a:off x="263823" y="4234816"/>
            <a:ext cx="4013857" cy="324571"/>
          </a:xfrm>
          <a:prstGeom prst="rect">
            <a:avLst/>
          </a:prstGeom>
        </p:spPr>
        <p:txBody>
          <a:bodyPr vert="horz" tIns="0" bIns="0" anchor="b"/>
          <a:lstStyle>
            <a:lvl1pPr marL="0" indent="0">
              <a:buNone/>
              <a:defRPr sz="1600" i="0" baseline="0">
                <a:solidFill>
                  <a:schemeClr val="bg2"/>
                </a:solidFill>
              </a:defRPr>
            </a:lvl1pPr>
          </a:lstStyle>
          <a:p>
            <a:pPr lvl="0"/>
            <a:r>
              <a:rPr lang="en-US" dirty="0"/>
              <a:t>Speaker Name </a:t>
            </a:r>
          </a:p>
        </p:txBody>
      </p:sp>
      <p:sp>
        <p:nvSpPr>
          <p:cNvPr id="14" name="Text Placeholder 17">
            <a:extLst>
              <a:ext uri="{FF2B5EF4-FFF2-40B4-BE49-F238E27FC236}">
                <a16:creationId xmlns:a16="http://schemas.microsoft.com/office/drawing/2014/main" id="{888FE1B3-9BCF-3C4E-B5E8-4DA282273F5F}"/>
              </a:ext>
            </a:extLst>
          </p:cNvPr>
          <p:cNvSpPr>
            <a:spLocks noGrp="1"/>
          </p:cNvSpPr>
          <p:nvPr>
            <p:ph type="body" sz="quarter" idx="11" hasCustomPrompt="1"/>
          </p:nvPr>
        </p:nvSpPr>
        <p:spPr>
          <a:xfrm>
            <a:off x="263823" y="4579521"/>
            <a:ext cx="4013857" cy="324572"/>
          </a:xfrm>
          <a:prstGeom prst="rect">
            <a:avLst/>
          </a:prstGeom>
        </p:spPr>
        <p:txBody>
          <a:bodyPr vert="horz" tIns="0" bIns="0" anchor="t"/>
          <a:lstStyle>
            <a:lvl1pPr marL="0" indent="0">
              <a:buNone/>
              <a:defRPr sz="1600" i="1" baseline="0">
                <a:solidFill>
                  <a:schemeClr val="bg2">
                    <a:lumMod val="50000"/>
                    <a:lumOff val="50000"/>
                  </a:schemeClr>
                </a:solidFill>
              </a:defRPr>
            </a:lvl1pPr>
          </a:lstStyle>
          <a:p>
            <a:pPr lvl="0"/>
            <a:r>
              <a:rPr lang="en-US" dirty="0"/>
              <a:t>Company</a:t>
            </a:r>
          </a:p>
        </p:txBody>
      </p:sp>
    </p:spTree>
    <p:extLst>
      <p:ext uri="{BB962C8B-B14F-4D97-AF65-F5344CB8AC3E}">
        <p14:creationId xmlns:p14="http://schemas.microsoft.com/office/powerpoint/2010/main" val="413803010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userDrawn="1">
          <p15:clr>
            <a:srgbClr val="FBAE40"/>
          </p15:clr>
        </p15:guide>
        <p15:guide id="2" pos="432" userDrawn="1">
          <p15:clr>
            <a:srgbClr val="FBAE40"/>
          </p15:clr>
        </p15:guide>
        <p15:guide id="3" pos="31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8" name="Text Placeholder 4"/>
          <p:cNvSpPr>
            <a:spLocks noGrp="1"/>
          </p:cNvSpPr>
          <p:nvPr>
            <p:ph type="body" sz="quarter" idx="11" hasCustomPrompt="1"/>
          </p:nvPr>
        </p:nvSpPr>
        <p:spPr>
          <a:xfrm>
            <a:off x="538162" y="470299"/>
            <a:ext cx="8041394" cy="431768"/>
          </a:xfrm>
          <a:prstGeom prst="rect">
            <a:avLst/>
          </a:prstGeom>
        </p:spPr>
        <p:txBody>
          <a:bodyPr vert="horz"/>
          <a:lstStyle>
            <a:lvl1pPr marL="0" indent="0">
              <a:buNone/>
              <a:defRPr sz="2400">
                <a:solidFill>
                  <a:schemeClr val="tx2"/>
                </a:solidFill>
              </a:defRPr>
            </a:lvl1pPr>
            <a:lvl2pPr>
              <a:defRPr>
                <a:solidFill>
                  <a:srgbClr val="FFFFFF"/>
                </a:solidFill>
              </a:defRPr>
            </a:lvl2pPr>
          </a:lstStyle>
          <a:p>
            <a:pPr lvl="0"/>
            <a:r>
              <a:rPr lang="en-US" dirty="0"/>
              <a:t>Transition slide</a:t>
            </a:r>
          </a:p>
        </p:txBody>
      </p:sp>
      <p:sp>
        <p:nvSpPr>
          <p:cNvPr id="9" name="Text Placeholder 18"/>
          <p:cNvSpPr>
            <a:spLocks noGrp="1"/>
          </p:cNvSpPr>
          <p:nvPr>
            <p:ph type="body" sz="quarter" idx="12" hasCustomPrompt="1"/>
          </p:nvPr>
        </p:nvSpPr>
        <p:spPr>
          <a:xfrm>
            <a:off x="538162" y="1007909"/>
            <a:ext cx="8041397" cy="3233525"/>
          </a:xfrm>
          <a:prstGeom prst="rect">
            <a:avLst/>
          </a:prstGeom>
        </p:spPr>
        <p:txBody>
          <a:bodyPr vert="horz"/>
          <a:lstStyle>
            <a:lvl1pPr marL="0" indent="0">
              <a:buFont typeface="Arial"/>
              <a:buNone/>
              <a:defRPr sz="1800">
                <a:solidFill>
                  <a:schemeClr val="tx2"/>
                </a:solidFill>
              </a:defRPr>
            </a:lvl1pPr>
            <a:lvl2pPr marL="342900" indent="-342900">
              <a:buFont typeface="Arial"/>
              <a:buChar char="•"/>
              <a:defRPr/>
            </a:lvl2pPr>
            <a:lvl4pPr marL="346075" indent="0">
              <a:buNone/>
              <a:defRPr>
                <a:solidFill>
                  <a:srgbClr val="FFFFFF"/>
                </a:solidFill>
              </a:defRPr>
            </a:lvl4pPr>
            <a:lvl8pPr marL="3200400" indent="0">
              <a:buNone/>
              <a:defRPr/>
            </a:lvl8pPr>
          </a:lstStyle>
          <a:p>
            <a:pPr lvl="0"/>
            <a:r>
              <a:rPr lang="en-US" dirty="0"/>
              <a:t>Body Copy </a:t>
            </a:r>
          </a:p>
          <a:p>
            <a:pPr lvl="0"/>
            <a:endParaRPr lang="en-US" dirty="0"/>
          </a:p>
        </p:txBody>
      </p:sp>
      <p:pic>
        <p:nvPicPr>
          <p:cNvPr id="4" name="Picture 3">
            <a:extLst>
              <a:ext uri="{FF2B5EF4-FFF2-40B4-BE49-F238E27FC236}">
                <a16:creationId xmlns:a16="http://schemas.microsoft.com/office/drawing/2014/main" id="{6DB54E13-04F3-93FB-6992-89E7B713F54C}"/>
              </a:ext>
            </a:extLst>
          </p:cNvPr>
          <p:cNvPicPr>
            <a:picLocks noChangeAspect="1"/>
          </p:cNvPicPr>
          <p:nvPr userDrawn="1"/>
        </p:nvPicPr>
        <p:blipFill>
          <a:blip r:embed="rId2"/>
          <a:stretch>
            <a:fillRect/>
          </a:stretch>
        </p:blipFill>
        <p:spPr>
          <a:xfrm>
            <a:off x="258603" y="4731241"/>
            <a:ext cx="1325833" cy="272558"/>
          </a:xfrm>
          <a:prstGeom prst="rect">
            <a:avLst/>
          </a:prstGeom>
        </p:spPr>
      </p:pic>
    </p:spTree>
    <p:extLst>
      <p:ext uri="{BB962C8B-B14F-4D97-AF65-F5344CB8AC3E}">
        <p14:creationId xmlns:p14="http://schemas.microsoft.com/office/powerpoint/2010/main" val="1578832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18"/>
          <p:cNvSpPr>
            <a:spLocks noGrp="1"/>
          </p:cNvSpPr>
          <p:nvPr>
            <p:ph type="body" sz="quarter" idx="10" hasCustomPrompt="1"/>
          </p:nvPr>
        </p:nvSpPr>
        <p:spPr>
          <a:xfrm>
            <a:off x="538165" y="470298"/>
            <a:ext cx="8097669" cy="527027"/>
          </a:xfrm>
          <a:prstGeom prst="rect">
            <a:avLst/>
          </a:prstGeom>
        </p:spPr>
        <p:txBody>
          <a:bodyPr vert="horz"/>
          <a:lstStyle>
            <a:lvl1pPr marL="0" indent="0">
              <a:buFont typeface="Arial"/>
              <a:buNone/>
              <a:defRPr sz="2400"/>
            </a:lvl1pPr>
          </a:lstStyle>
          <a:p>
            <a:pPr lvl="0"/>
            <a:r>
              <a:rPr lang="en-US" dirty="0"/>
              <a:t>Title</a:t>
            </a:r>
          </a:p>
          <a:p>
            <a:pPr lvl="0"/>
            <a:endParaRPr lang="en-US" dirty="0"/>
          </a:p>
        </p:txBody>
      </p:sp>
      <p:sp>
        <p:nvSpPr>
          <p:cNvPr id="4" name="Text Placeholder 18"/>
          <p:cNvSpPr>
            <a:spLocks noGrp="1"/>
          </p:cNvSpPr>
          <p:nvPr>
            <p:ph type="body" sz="quarter" idx="11" hasCustomPrompt="1"/>
          </p:nvPr>
        </p:nvSpPr>
        <p:spPr>
          <a:xfrm>
            <a:off x="538166" y="997325"/>
            <a:ext cx="3963281" cy="3244109"/>
          </a:xfrm>
          <a:prstGeom prst="rect">
            <a:avLst/>
          </a:prstGeom>
        </p:spPr>
        <p:txBody>
          <a:bodyPr vert="horz"/>
          <a:lstStyle>
            <a:lvl1pPr marL="342900" indent="-342900">
              <a:buFont typeface="Arial"/>
              <a:buChar char="•"/>
              <a:defRPr sz="1800"/>
            </a:lvl1pPr>
            <a:lvl2pPr marL="342900" indent="-342900">
              <a:buFont typeface="Arial"/>
              <a:buChar char="•"/>
              <a:defRPr/>
            </a:lvl2pPr>
            <a:lvl4pPr>
              <a:defRPr sz="1800"/>
            </a:lvl4pPr>
            <a:lvl8pPr marL="3200400" indent="0">
              <a:buNone/>
              <a:defRPr/>
            </a:lvl8pPr>
          </a:lstStyle>
          <a:p>
            <a:pPr lvl="0"/>
            <a:r>
              <a:rPr lang="en-US" dirty="0"/>
              <a:t>First Bullet</a:t>
            </a:r>
          </a:p>
          <a:p>
            <a:pPr lvl="3"/>
            <a:r>
              <a:rPr lang="en-US" dirty="0"/>
              <a:t>Second Bullet</a:t>
            </a:r>
          </a:p>
          <a:p>
            <a:pPr lvl="0"/>
            <a:endParaRPr lang="en-US" dirty="0"/>
          </a:p>
        </p:txBody>
      </p:sp>
      <p:sp>
        <p:nvSpPr>
          <p:cNvPr id="5" name="Text Placeholder 18"/>
          <p:cNvSpPr>
            <a:spLocks noGrp="1"/>
          </p:cNvSpPr>
          <p:nvPr>
            <p:ph type="body" sz="quarter" idx="12" hasCustomPrompt="1"/>
          </p:nvPr>
        </p:nvSpPr>
        <p:spPr>
          <a:xfrm>
            <a:off x="4873314" y="997325"/>
            <a:ext cx="3706242" cy="3244109"/>
          </a:xfrm>
          <a:prstGeom prst="rect">
            <a:avLst/>
          </a:prstGeom>
        </p:spPr>
        <p:txBody>
          <a:bodyPr vert="horz"/>
          <a:lstStyle>
            <a:lvl1pPr marL="342900" indent="-342900">
              <a:buFont typeface="Arial"/>
              <a:buChar char="•"/>
              <a:defRPr sz="1800"/>
            </a:lvl1pPr>
            <a:lvl2pPr marL="342900" indent="-342900">
              <a:buFont typeface="Arial"/>
              <a:buChar char="•"/>
              <a:defRPr/>
            </a:lvl2pPr>
            <a:lvl4pPr>
              <a:defRPr sz="1800"/>
            </a:lvl4pPr>
            <a:lvl8pPr marL="3200400" indent="0">
              <a:buNone/>
              <a:defRPr/>
            </a:lvl8pPr>
          </a:lstStyle>
          <a:p>
            <a:pPr lvl="0"/>
            <a:r>
              <a:rPr lang="en-US" dirty="0"/>
              <a:t>First Bullet</a:t>
            </a:r>
          </a:p>
          <a:p>
            <a:pPr lvl="3"/>
            <a:r>
              <a:rPr lang="en-US" dirty="0"/>
              <a:t>Second Bullet</a:t>
            </a:r>
          </a:p>
          <a:p>
            <a:pPr lvl="0"/>
            <a:endParaRPr lang="en-US" dirty="0"/>
          </a:p>
        </p:txBody>
      </p:sp>
      <p:pic>
        <p:nvPicPr>
          <p:cNvPr id="2" name="Picture 1">
            <a:extLst>
              <a:ext uri="{FF2B5EF4-FFF2-40B4-BE49-F238E27FC236}">
                <a16:creationId xmlns:a16="http://schemas.microsoft.com/office/drawing/2014/main" id="{582164CA-0596-7E93-28A2-156F284B125D}"/>
              </a:ext>
            </a:extLst>
          </p:cNvPr>
          <p:cNvPicPr>
            <a:picLocks noChangeAspect="1"/>
          </p:cNvPicPr>
          <p:nvPr userDrawn="1"/>
        </p:nvPicPr>
        <p:blipFill>
          <a:blip r:embed="rId2"/>
          <a:stretch>
            <a:fillRect/>
          </a:stretch>
        </p:blipFill>
        <p:spPr>
          <a:xfrm>
            <a:off x="258603" y="4731241"/>
            <a:ext cx="1325833" cy="272558"/>
          </a:xfrm>
          <a:prstGeom prst="rect">
            <a:avLst/>
          </a:prstGeom>
        </p:spPr>
      </p:pic>
    </p:spTree>
    <p:extLst>
      <p:ext uri="{BB962C8B-B14F-4D97-AF65-F5344CB8AC3E}">
        <p14:creationId xmlns:p14="http://schemas.microsoft.com/office/powerpoint/2010/main" val="82474941"/>
      </p:ext>
    </p:extLst>
  </p:cSld>
  <p:clrMapOvr>
    <a:masterClrMapping/>
  </p:clrMapOvr>
  <p:extLst>
    <p:ext uri="{DCECCB84-F9BA-43D5-87BE-67443E8EF086}">
      <p15:sldGuideLst xmlns:p15="http://schemas.microsoft.com/office/powerpoint/2012/main">
        <p15:guide id="1" pos="336" userDrawn="1">
          <p15:clr>
            <a:srgbClr val="FBAE40"/>
          </p15:clr>
        </p15:guide>
        <p15:guide id="2" orient="horz" pos="3084" userDrawn="1">
          <p15:clr>
            <a:srgbClr val="FBAE40"/>
          </p15:clr>
        </p15:guide>
        <p15:guide id="3" orient="horz" pos="2652" userDrawn="1">
          <p15:clr>
            <a:srgbClr val="FBAE40"/>
          </p15:clr>
        </p15:guide>
        <p15:guide id="4" orient="horz" pos="2988" userDrawn="1">
          <p15:clr>
            <a:srgbClr val="FBAE40"/>
          </p15:clr>
        </p15:guide>
        <p15:guide id="5" pos="1104" userDrawn="1">
          <p15:clr>
            <a:srgbClr val="FBAE40"/>
          </p15:clr>
        </p15:guide>
        <p15:guide id="6" pos="2112"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8" r:id="rId1"/>
    <p:sldLayoutId id="2147483696" r:id="rId2"/>
    <p:sldLayoutId id="2147483697" r:id="rId3"/>
    <p:sldLayoutId id="2147483698" r:id="rId4"/>
    <p:sldLayoutId id="2147483695" r:id="rId5"/>
    <p:sldLayoutId id="2147483694" r:id="rId6"/>
  </p:sldLayoutIdLst>
  <p:hf sldNum="0" hdr="0"/>
  <p:txStyles>
    <p:titleStyle>
      <a:lvl1pPr algn="l" defTabSz="457200" rtl="0" eaLnBrk="1" fontAlgn="base" hangingPunct="1">
        <a:lnSpc>
          <a:spcPct val="125000"/>
        </a:lnSpc>
        <a:spcBef>
          <a:spcPct val="0"/>
        </a:spcBef>
        <a:spcAft>
          <a:spcPct val="0"/>
        </a:spcAft>
        <a:defRPr sz="3600" kern="1200">
          <a:solidFill>
            <a:srgbClr val="000000"/>
          </a:solidFill>
          <a:latin typeface="Arial"/>
          <a:ea typeface="ＭＳ Ｐゴシック" charset="0"/>
          <a:cs typeface="Architype Bold"/>
        </a:defRPr>
      </a:lvl1pPr>
      <a:lvl2pPr algn="l" defTabSz="457200" rtl="0" eaLnBrk="1" fontAlgn="base" hangingPunct="1">
        <a:lnSpc>
          <a:spcPct val="125000"/>
        </a:lnSpc>
        <a:spcBef>
          <a:spcPct val="0"/>
        </a:spcBef>
        <a:spcAft>
          <a:spcPct val="0"/>
        </a:spcAft>
        <a:defRPr sz="3600">
          <a:solidFill>
            <a:srgbClr val="000000"/>
          </a:solidFill>
          <a:latin typeface="Arial" charset="0"/>
          <a:ea typeface="ＭＳ Ｐゴシック" charset="0"/>
        </a:defRPr>
      </a:lvl2pPr>
      <a:lvl3pPr algn="l" defTabSz="457200" rtl="0" eaLnBrk="1" fontAlgn="base" hangingPunct="1">
        <a:lnSpc>
          <a:spcPct val="125000"/>
        </a:lnSpc>
        <a:spcBef>
          <a:spcPct val="0"/>
        </a:spcBef>
        <a:spcAft>
          <a:spcPct val="0"/>
        </a:spcAft>
        <a:defRPr sz="3600">
          <a:solidFill>
            <a:srgbClr val="000000"/>
          </a:solidFill>
          <a:latin typeface="Arial" charset="0"/>
          <a:ea typeface="ＭＳ Ｐゴシック" charset="0"/>
        </a:defRPr>
      </a:lvl3pPr>
      <a:lvl4pPr algn="l" defTabSz="457200" rtl="0" eaLnBrk="1" fontAlgn="base" hangingPunct="1">
        <a:lnSpc>
          <a:spcPct val="125000"/>
        </a:lnSpc>
        <a:spcBef>
          <a:spcPct val="0"/>
        </a:spcBef>
        <a:spcAft>
          <a:spcPct val="0"/>
        </a:spcAft>
        <a:defRPr sz="3600">
          <a:solidFill>
            <a:srgbClr val="000000"/>
          </a:solidFill>
          <a:latin typeface="Arial" charset="0"/>
          <a:ea typeface="ＭＳ Ｐゴシック" charset="0"/>
        </a:defRPr>
      </a:lvl4pPr>
      <a:lvl5pPr algn="l" defTabSz="457200" rtl="0" eaLnBrk="1" fontAlgn="base" hangingPunct="1">
        <a:lnSpc>
          <a:spcPct val="125000"/>
        </a:lnSpc>
        <a:spcBef>
          <a:spcPct val="0"/>
        </a:spcBef>
        <a:spcAft>
          <a:spcPct val="0"/>
        </a:spcAft>
        <a:defRPr sz="3600">
          <a:solidFill>
            <a:srgbClr val="000000"/>
          </a:solidFill>
          <a:latin typeface="Arial" charset="0"/>
          <a:ea typeface="ＭＳ Ｐゴシック" charset="0"/>
        </a:defRPr>
      </a:lvl5pPr>
      <a:lvl6pPr marL="457200" algn="l" defTabSz="457200" rtl="0" eaLnBrk="1" fontAlgn="base" hangingPunct="1">
        <a:spcBef>
          <a:spcPct val="0"/>
        </a:spcBef>
        <a:spcAft>
          <a:spcPct val="0"/>
        </a:spcAft>
        <a:defRPr sz="6000">
          <a:solidFill>
            <a:srgbClr val="000000"/>
          </a:solidFill>
          <a:latin typeface="Architype Bold" charset="0"/>
          <a:ea typeface="ＭＳ Ｐゴシック" charset="0"/>
        </a:defRPr>
      </a:lvl6pPr>
      <a:lvl7pPr marL="914400" algn="l" defTabSz="457200" rtl="0" eaLnBrk="1" fontAlgn="base" hangingPunct="1">
        <a:spcBef>
          <a:spcPct val="0"/>
        </a:spcBef>
        <a:spcAft>
          <a:spcPct val="0"/>
        </a:spcAft>
        <a:defRPr sz="6000">
          <a:solidFill>
            <a:srgbClr val="000000"/>
          </a:solidFill>
          <a:latin typeface="Architype Bold" charset="0"/>
          <a:ea typeface="ＭＳ Ｐゴシック" charset="0"/>
        </a:defRPr>
      </a:lvl7pPr>
      <a:lvl8pPr marL="1371600" algn="l" defTabSz="457200" rtl="0" eaLnBrk="1" fontAlgn="base" hangingPunct="1">
        <a:spcBef>
          <a:spcPct val="0"/>
        </a:spcBef>
        <a:spcAft>
          <a:spcPct val="0"/>
        </a:spcAft>
        <a:defRPr sz="6000">
          <a:solidFill>
            <a:srgbClr val="000000"/>
          </a:solidFill>
          <a:latin typeface="Architype Bold" charset="0"/>
          <a:ea typeface="ＭＳ Ｐゴシック" charset="0"/>
        </a:defRPr>
      </a:lvl8pPr>
      <a:lvl9pPr marL="1828800" algn="l" defTabSz="457200" rtl="0" eaLnBrk="1" fontAlgn="base" hangingPunct="1">
        <a:spcBef>
          <a:spcPct val="0"/>
        </a:spcBef>
        <a:spcAft>
          <a:spcPct val="0"/>
        </a:spcAft>
        <a:defRPr sz="6000">
          <a:solidFill>
            <a:srgbClr val="000000"/>
          </a:solidFill>
          <a:latin typeface="Architype Bold" charset="0"/>
          <a:ea typeface="ＭＳ Ｐゴシック" charset="0"/>
        </a:defRPr>
      </a:lvl9pPr>
    </p:titleStyle>
    <p:bodyStyle>
      <a:lvl1pPr marL="346075" indent="-346075" algn="l" defTabSz="457200" rtl="0" eaLnBrk="1" fontAlgn="base" hangingPunct="1">
        <a:lnSpc>
          <a:spcPct val="125000"/>
        </a:lnSpc>
        <a:spcBef>
          <a:spcPct val="20000"/>
        </a:spcBef>
        <a:spcAft>
          <a:spcPct val="0"/>
        </a:spcAft>
        <a:buClr>
          <a:srgbClr val="000000"/>
        </a:buClr>
        <a:buFont typeface="Arial" charset="0"/>
        <a:buChar char="•"/>
        <a:defRPr sz="2000" kern="1200">
          <a:solidFill>
            <a:srgbClr val="000000"/>
          </a:solidFill>
          <a:latin typeface="Arial"/>
          <a:ea typeface="ＭＳ Ｐゴシック" charset="0"/>
          <a:cs typeface="Architype Light"/>
        </a:defRPr>
      </a:lvl1pPr>
      <a:lvl2pPr marL="346075" indent="-346075" algn="l" defTabSz="457200" rtl="0" eaLnBrk="1" fontAlgn="base" hangingPunct="1">
        <a:lnSpc>
          <a:spcPts val="3000"/>
        </a:lnSpc>
        <a:spcBef>
          <a:spcPct val="20000"/>
        </a:spcBef>
        <a:spcAft>
          <a:spcPct val="0"/>
        </a:spcAft>
        <a:buClr>
          <a:srgbClr val="000000"/>
        </a:buClr>
        <a:buFont typeface="Arial" charset="0"/>
        <a:buChar char="–"/>
        <a:defRPr sz="2400" kern="1200">
          <a:solidFill>
            <a:srgbClr val="000000"/>
          </a:solidFill>
          <a:latin typeface="Architype Light"/>
          <a:ea typeface="ＭＳ Ｐゴシック" charset="0"/>
          <a:cs typeface="Architype Light"/>
        </a:defRPr>
      </a:lvl2pPr>
      <a:lvl3pPr marL="346075" indent="-346075" algn="l" defTabSz="457200" rtl="0" eaLnBrk="1" fontAlgn="base" hangingPunct="1">
        <a:lnSpc>
          <a:spcPts val="3000"/>
        </a:lnSpc>
        <a:spcBef>
          <a:spcPct val="20000"/>
        </a:spcBef>
        <a:spcAft>
          <a:spcPct val="0"/>
        </a:spcAft>
        <a:buClr>
          <a:srgbClr val="000000"/>
        </a:buClr>
        <a:buFont typeface="Arial" charset="0"/>
        <a:buChar char="•"/>
        <a:defRPr sz="2400" kern="1200">
          <a:solidFill>
            <a:srgbClr val="000000"/>
          </a:solidFill>
          <a:latin typeface="Architype Light"/>
          <a:ea typeface="ＭＳ Ｐゴシック" charset="0"/>
          <a:cs typeface="Architype Light"/>
        </a:defRPr>
      </a:lvl3pPr>
      <a:lvl4pPr marL="346075" indent="346075" algn="l" defTabSz="457200" rtl="0" eaLnBrk="1" fontAlgn="base" hangingPunct="1">
        <a:lnSpc>
          <a:spcPct val="125000"/>
        </a:lnSpc>
        <a:spcBef>
          <a:spcPct val="0"/>
        </a:spcBef>
        <a:spcAft>
          <a:spcPct val="0"/>
        </a:spcAft>
        <a:buClr>
          <a:srgbClr val="000000"/>
        </a:buClr>
        <a:buFont typeface="Arial" charset="0"/>
        <a:buChar char="–"/>
        <a:defRPr sz="2000" kern="1200">
          <a:solidFill>
            <a:srgbClr val="000000"/>
          </a:solidFill>
          <a:latin typeface="Arial"/>
          <a:ea typeface="ＭＳ Ｐゴシック" charset="0"/>
          <a:cs typeface="Architype Light"/>
        </a:defRPr>
      </a:lvl4pPr>
      <a:lvl5pPr marL="346075" indent="-346075" algn="l" defTabSz="457200" rtl="0" eaLnBrk="1" fontAlgn="base" hangingPunct="1">
        <a:lnSpc>
          <a:spcPts val="3000"/>
        </a:lnSpc>
        <a:spcBef>
          <a:spcPct val="20000"/>
        </a:spcBef>
        <a:spcAft>
          <a:spcPct val="0"/>
        </a:spcAft>
        <a:buClr>
          <a:srgbClr val="000000"/>
        </a:buClr>
        <a:buFont typeface="Arial" charset="0"/>
        <a:buChar char="»"/>
        <a:defRPr sz="2400" kern="1200">
          <a:solidFill>
            <a:srgbClr val="000000"/>
          </a:solidFill>
          <a:latin typeface="Architype Light"/>
          <a:ea typeface="ＭＳ Ｐゴシック" charset="0"/>
          <a:cs typeface="Archityp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F183A-117B-A647-BF71-67EB543ED787}"/>
              </a:ext>
            </a:extLst>
          </p:cNvPr>
          <p:cNvSpPr>
            <a:spLocks noGrp="1"/>
          </p:cNvSpPr>
          <p:nvPr>
            <p:ph type="title"/>
          </p:nvPr>
        </p:nvSpPr>
        <p:spPr/>
        <p:txBody>
          <a:bodyPr/>
          <a:lstStyle/>
          <a:p>
            <a:r>
              <a:rPr lang="en-US" sz="2400" dirty="0">
                <a:ln>
                  <a:noFill/>
                </a:ln>
                <a:effectLst/>
                <a:latin typeface="Calibri" panose="020F0502020204030204" pitchFamily="34" charset="0"/>
                <a:ea typeface="Times New Roman" panose="02020603050405020304" pitchFamily="18" charset="0"/>
              </a:rPr>
              <a:t>Resource Development: Financial Responsibilities of Nonprofits </a:t>
            </a:r>
            <a:endParaRPr lang="en-US" dirty="0"/>
          </a:p>
        </p:txBody>
      </p:sp>
      <p:sp>
        <p:nvSpPr>
          <p:cNvPr id="3" name="Text Placeholder 2">
            <a:extLst>
              <a:ext uri="{FF2B5EF4-FFF2-40B4-BE49-F238E27FC236}">
                <a16:creationId xmlns:a16="http://schemas.microsoft.com/office/drawing/2014/main" id="{B6DE404D-519C-4742-AE27-CC664A69BA05}"/>
              </a:ext>
            </a:extLst>
          </p:cNvPr>
          <p:cNvSpPr>
            <a:spLocks noGrp="1"/>
          </p:cNvSpPr>
          <p:nvPr>
            <p:ph type="body" sz="quarter" idx="10"/>
          </p:nvPr>
        </p:nvSpPr>
        <p:spPr/>
        <p:txBody>
          <a:bodyPr/>
          <a:lstStyle/>
          <a:p>
            <a:r>
              <a:rPr lang="en-US" dirty="0"/>
              <a:t>Judith Millesen, PhD</a:t>
            </a:r>
          </a:p>
        </p:txBody>
      </p:sp>
      <p:sp>
        <p:nvSpPr>
          <p:cNvPr id="7" name="Text Placeholder 6">
            <a:extLst>
              <a:ext uri="{FF2B5EF4-FFF2-40B4-BE49-F238E27FC236}">
                <a16:creationId xmlns:a16="http://schemas.microsoft.com/office/drawing/2014/main" id="{39E736A8-5C2C-7C41-BB52-1E32DF44DF91}"/>
              </a:ext>
            </a:extLst>
          </p:cNvPr>
          <p:cNvSpPr>
            <a:spLocks noGrp="1"/>
          </p:cNvSpPr>
          <p:nvPr>
            <p:ph type="body" sz="quarter" idx="11"/>
          </p:nvPr>
        </p:nvSpPr>
        <p:spPr/>
        <p:txBody>
          <a:bodyPr/>
          <a:lstStyle/>
          <a:p>
            <a:r>
              <a:rPr lang="en-US" dirty="0"/>
              <a:t>Association Options</a:t>
            </a:r>
          </a:p>
        </p:txBody>
      </p:sp>
      <p:pic>
        <p:nvPicPr>
          <p:cNvPr id="4" name="Picture 3">
            <a:extLst>
              <a:ext uri="{FF2B5EF4-FFF2-40B4-BE49-F238E27FC236}">
                <a16:creationId xmlns:a16="http://schemas.microsoft.com/office/drawing/2014/main" id="{382B40E6-B5F3-2B68-6252-2757DA92C2EF}"/>
              </a:ext>
            </a:extLst>
          </p:cNvPr>
          <p:cNvPicPr>
            <a:picLocks noChangeAspect="1"/>
          </p:cNvPicPr>
          <p:nvPr/>
        </p:nvPicPr>
        <p:blipFill>
          <a:blip r:embed="rId2"/>
          <a:stretch>
            <a:fillRect/>
          </a:stretch>
        </p:blipFill>
        <p:spPr>
          <a:xfrm>
            <a:off x="7604517" y="3878336"/>
            <a:ext cx="1360114" cy="1363473"/>
          </a:xfrm>
          <a:prstGeom prst="rect">
            <a:avLst/>
          </a:prstGeom>
        </p:spPr>
      </p:pic>
    </p:spTree>
    <p:extLst>
      <p:ext uri="{BB962C8B-B14F-4D97-AF65-F5344CB8AC3E}">
        <p14:creationId xmlns:p14="http://schemas.microsoft.com/office/powerpoint/2010/main" val="2513433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F5724A-C78C-00BD-34AF-6EC636C76D87}"/>
              </a:ext>
            </a:extLst>
          </p:cNvPr>
          <p:cNvSpPr>
            <a:spLocks noGrp="1"/>
          </p:cNvSpPr>
          <p:nvPr>
            <p:ph type="body" sz="quarter" idx="11"/>
          </p:nvPr>
        </p:nvSpPr>
        <p:spPr/>
        <p:txBody>
          <a:bodyPr/>
          <a:lstStyle/>
          <a:p>
            <a:r>
              <a:rPr lang="en-US" sz="2800" dirty="0"/>
              <a:t>Interim Statements</a:t>
            </a:r>
          </a:p>
        </p:txBody>
      </p:sp>
      <p:sp>
        <p:nvSpPr>
          <p:cNvPr id="3" name="Text Placeholder 2">
            <a:extLst>
              <a:ext uri="{FF2B5EF4-FFF2-40B4-BE49-F238E27FC236}">
                <a16:creationId xmlns:a16="http://schemas.microsoft.com/office/drawing/2014/main" id="{757A1E38-F76D-8C95-EBE6-53F3F81A0B97}"/>
              </a:ext>
            </a:extLst>
          </p:cNvPr>
          <p:cNvSpPr>
            <a:spLocks noGrp="1"/>
          </p:cNvSpPr>
          <p:nvPr>
            <p:ph type="body" sz="quarter" idx="12"/>
          </p:nvPr>
        </p:nvSpPr>
        <p:spPr>
          <a:xfrm>
            <a:off x="538162" y="1011885"/>
            <a:ext cx="7957807" cy="3233525"/>
          </a:xfrm>
        </p:spPr>
        <p:txBody>
          <a:bodyPr/>
          <a:lstStyle/>
          <a:p>
            <a:pPr marL="285750" indent="-285750">
              <a:lnSpc>
                <a:spcPct val="100000"/>
              </a:lnSpc>
              <a:spcBef>
                <a:spcPts val="0"/>
              </a:spcBef>
              <a:spcAft>
                <a:spcPts val="600"/>
              </a:spcAft>
              <a:buFont typeface="Arial" panose="020B0604020202020204" pitchFamily="34" charset="0"/>
              <a:buChar char="•"/>
            </a:pPr>
            <a:r>
              <a:rPr lang="en-US" sz="2000" dirty="0"/>
              <a:t>What you will see &amp; things to keep in mind</a:t>
            </a:r>
          </a:p>
          <a:p>
            <a:pPr marL="628650" lvl="1" indent="-285750">
              <a:lnSpc>
                <a:spcPct val="100000"/>
              </a:lnSpc>
              <a:spcBef>
                <a:spcPts val="0"/>
              </a:spcBef>
              <a:spcAft>
                <a:spcPts val="600"/>
              </a:spcAft>
              <a:buFont typeface="Arial" panose="020B0604020202020204" pitchFamily="34" charset="0"/>
              <a:buChar char="•"/>
            </a:pPr>
            <a:r>
              <a:rPr lang="en-US" sz="1800" dirty="0"/>
              <a:t>The current year budget – this is essentially a prediction of what kind of money was expected to come in and go out</a:t>
            </a:r>
          </a:p>
          <a:p>
            <a:pPr marL="628650" lvl="1" indent="-285750">
              <a:lnSpc>
                <a:spcPct val="100000"/>
              </a:lnSpc>
              <a:spcBef>
                <a:spcPts val="0"/>
              </a:spcBef>
              <a:spcAft>
                <a:spcPts val="600"/>
              </a:spcAft>
              <a:buFont typeface="Arial" panose="020B0604020202020204" pitchFamily="34" charset="0"/>
              <a:buChar char="•"/>
            </a:pPr>
            <a:r>
              <a:rPr lang="en-US" sz="1800" dirty="0"/>
              <a:t>Actual income and expenses – this is the money that was actually received or spent</a:t>
            </a:r>
          </a:p>
          <a:p>
            <a:pPr marL="628650" lvl="1" indent="-285750">
              <a:lnSpc>
                <a:spcPct val="100000"/>
              </a:lnSpc>
              <a:spcBef>
                <a:spcPts val="0"/>
              </a:spcBef>
              <a:spcAft>
                <a:spcPts val="600"/>
              </a:spcAft>
              <a:buFont typeface="Arial" panose="020B0604020202020204" pitchFamily="34" charset="0"/>
              <a:buChar char="•"/>
            </a:pPr>
            <a:r>
              <a:rPr lang="en-US" sz="1800" dirty="0"/>
              <a:t>Prior year – this is a comparison number</a:t>
            </a:r>
          </a:p>
          <a:p>
            <a:pPr marL="628650" lvl="1" indent="-285750">
              <a:lnSpc>
                <a:spcPct val="100000"/>
              </a:lnSpc>
              <a:spcBef>
                <a:spcPts val="0"/>
              </a:spcBef>
              <a:spcAft>
                <a:spcPts val="600"/>
              </a:spcAft>
              <a:buFont typeface="Arial" panose="020B0604020202020204" pitchFamily="34" charset="0"/>
              <a:buChar char="•"/>
            </a:pPr>
            <a:r>
              <a:rPr lang="en-US" sz="1800" dirty="0"/>
              <a:t>Variance – the difference between what you thought and what actually happened; can be expressed as a $ amount or %</a:t>
            </a:r>
          </a:p>
          <a:p>
            <a:pPr marL="628650" lvl="1" indent="-285750">
              <a:lnSpc>
                <a:spcPct val="100000"/>
              </a:lnSpc>
              <a:spcBef>
                <a:spcPts val="0"/>
              </a:spcBef>
              <a:buFont typeface="Arial" panose="020B0604020202020204" pitchFamily="34" charset="0"/>
              <a:buChar char="•"/>
            </a:pPr>
            <a:r>
              <a:rPr lang="en-US" sz="1800" dirty="0"/>
              <a:t>Explanation – this is text that helps put what you see into perspective</a:t>
            </a:r>
          </a:p>
          <a:p>
            <a:endParaRPr lang="en-US" dirty="0"/>
          </a:p>
        </p:txBody>
      </p:sp>
      <p:pic>
        <p:nvPicPr>
          <p:cNvPr id="4" name="Picture 3">
            <a:extLst>
              <a:ext uri="{FF2B5EF4-FFF2-40B4-BE49-F238E27FC236}">
                <a16:creationId xmlns:a16="http://schemas.microsoft.com/office/drawing/2014/main" id="{E8C49599-8293-180B-62C9-50B33652E5D5}"/>
              </a:ext>
            </a:extLst>
          </p:cNvPr>
          <p:cNvPicPr>
            <a:picLocks noChangeAspect="1"/>
          </p:cNvPicPr>
          <p:nvPr/>
        </p:nvPicPr>
        <p:blipFill>
          <a:blip r:embed="rId2"/>
          <a:stretch>
            <a:fillRect/>
          </a:stretch>
        </p:blipFill>
        <p:spPr>
          <a:xfrm>
            <a:off x="7604517" y="3878336"/>
            <a:ext cx="1360114" cy="1363473"/>
          </a:xfrm>
          <a:prstGeom prst="rect">
            <a:avLst/>
          </a:prstGeom>
        </p:spPr>
      </p:pic>
    </p:spTree>
    <p:extLst>
      <p:ext uri="{BB962C8B-B14F-4D97-AF65-F5344CB8AC3E}">
        <p14:creationId xmlns:p14="http://schemas.microsoft.com/office/powerpoint/2010/main" val="2438571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BA94B6E-34BF-2D11-9D0C-94A10B7CA316}"/>
              </a:ext>
            </a:extLst>
          </p:cNvPr>
          <p:cNvSpPr>
            <a:spLocks noGrp="1"/>
          </p:cNvSpPr>
          <p:nvPr>
            <p:ph type="body" sz="quarter" idx="11"/>
          </p:nvPr>
        </p:nvSpPr>
        <p:spPr/>
        <p:txBody>
          <a:bodyPr/>
          <a:lstStyle/>
          <a:p>
            <a:r>
              <a:rPr lang="en-US" sz="2800" dirty="0"/>
              <a:t>Asking Good Financial Questions</a:t>
            </a:r>
          </a:p>
        </p:txBody>
      </p:sp>
      <p:graphicFrame>
        <p:nvGraphicFramePr>
          <p:cNvPr id="4" name="Content Placeholder 2">
            <a:extLst>
              <a:ext uri="{FF2B5EF4-FFF2-40B4-BE49-F238E27FC236}">
                <a16:creationId xmlns:a16="http://schemas.microsoft.com/office/drawing/2014/main" id="{D0D0A36B-F54D-1A1B-FCC9-0AEFC88F7522}"/>
              </a:ext>
            </a:extLst>
          </p:cNvPr>
          <p:cNvGraphicFramePr>
            <a:graphicFrameLocks noGrp="1"/>
          </p:cNvGraphicFramePr>
          <p:nvPr>
            <p:ph idx="1"/>
            <p:extLst>
              <p:ext uri="{D42A27DB-BD31-4B8C-83A1-F6EECF244321}">
                <p14:modId xmlns:p14="http://schemas.microsoft.com/office/powerpoint/2010/main" val="42052350"/>
              </p:ext>
            </p:extLst>
          </p:nvPr>
        </p:nvGraphicFramePr>
        <p:xfrm>
          <a:off x="0" y="1128034"/>
          <a:ext cx="9533158" cy="3638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AB0984E2-DB88-934C-81DF-EC0FE23BDC1B}"/>
              </a:ext>
            </a:extLst>
          </p:cNvPr>
          <p:cNvPicPr>
            <a:picLocks noChangeAspect="1"/>
          </p:cNvPicPr>
          <p:nvPr/>
        </p:nvPicPr>
        <p:blipFill>
          <a:blip r:embed="rId7"/>
          <a:stretch>
            <a:fillRect/>
          </a:stretch>
        </p:blipFill>
        <p:spPr>
          <a:xfrm>
            <a:off x="7604517" y="3878336"/>
            <a:ext cx="1360114" cy="1363473"/>
          </a:xfrm>
          <a:prstGeom prst="rect">
            <a:avLst/>
          </a:prstGeom>
        </p:spPr>
      </p:pic>
    </p:spTree>
    <p:extLst>
      <p:ext uri="{BB962C8B-B14F-4D97-AF65-F5344CB8AC3E}">
        <p14:creationId xmlns:p14="http://schemas.microsoft.com/office/powerpoint/2010/main" val="3221016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AE3E53E-3536-CF0B-278F-76F1C74FBFCE}"/>
              </a:ext>
            </a:extLst>
          </p:cNvPr>
          <p:cNvSpPr>
            <a:spLocks noGrp="1"/>
          </p:cNvSpPr>
          <p:nvPr>
            <p:ph type="body" sz="quarter" idx="11"/>
          </p:nvPr>
        </p:nvSpPr>
        <p:spPr>
          <a:xfrm>
            <a:off x="538162" y="352200"/>
            <a:ext cx="8041394" cy="431768"/>
          </a:xfrm>
        </p:spPr>
        <p:txBody>
          <a:bodyPr/>
          <a:lstStyle/>
          <a:p>
            <a:r>
              <a:rPr lang="en-US" sz="2800" dirty="0"/>
              <a:t>Sound Financial Management – Summed Up</a:t>
            </a:r>
          </a:p>
        </p:txBody>
      </p:sp>
      <p:sp>
        <p:nvSpPr>
          <p:cNvPr id="3" name="Text Placeholder 2">
            <a:extLst>
              <a:ext uri="{FF2B5EF4-FFF2-40B4-BE49-F238E27FC236}">
                <a16:creationId xmlns:a16="http://schemas.microsoft.com/office/drawing/2014/main" id="{2D6F24D0-82A9-87A6-B25F-993B9D0FC00C}"/>
              </a:ext>
            </a:extLst>
          </p:cNvPr>
          <p:cNvSpPr>
            <a:spLocks noGrp="1"/>
          </p:cNvSpPr>
          <p:nvPr>
            <p:ph type="body" sz="quarter" idx="12"/>
          </p:nvPr>
        </p:nvSpPr>
        <p:spPr>
          <a:xfrm>
            <a:off x="538162" y="954987"/>
            <a:ext cx="8041397" cy="3233525"/>
          </a:xfrm>
        </p:spPr>
        <p:txBody>
          <a:bodyPr/>
          <a:lstStyle/>
          <a:p>
            <a:pPr>
              <a:lnSpc>
                <a:spcPct val="100000"/>
              </a:lnSpc>
              <a:spcBef>
                <a:spcPts val="0"/>
              </a:spcBef>
            </a:pPr>
            <a:r>
              <a:rPr lang="en-US" b="1" dirty="0">
                <a:solidFill>
                  <a:schemeClr val="accent1"/>
                </a:solidFill>
              </a:rPr>
              <a:t>Manage “How”</a:t>
            </a:r>
          </a:p>
          <a:p>
            <a:pPr marL="514350" lvl="1" indent="-171450">
              <a:lnSpc>
                <a:spcPct val="100000"/>
              </a:lnSpc>
              <a:spcBef>
                <a:spcPts val="0"/>
              </a:spcBef>
              <a:buFont typeface="Arial" panose="020B0604020202020204" pitchFamily="34" charset="0"/>
              <a:buChar char="•"/>
            </a:pPr>
            <a:r>
              <a:rPr lang="en-US" sz="1400" dirty="0"/>
              <a:t>Income is generated (contributions or earnings)</a:t>
            </a:r>
          </a:p>
          <a:p>
            <a:pPr marL="514350" lvl="1" indent="-171450">
              <a:lnSpc>
                <a:spcPct val="100000"/>
              </a:lnSpc>
              <a:spcBef>
                <a:spcPts val="0"/>
              </a:spcBef>
              <a:buFont typeface="Arial" panose="020B0604020202020204" pitchFamily="34" charset="0"/>
              <a:buChar char="•"/>
            </a:pPr>
            <a:r>
              <a:rPr lang="en-US" sz="1400" dirty="0"/>
              <a:t>Money is spent</a:t>
            </a:r>
          </a:p>
          <a:p>
            <a:pPr marL="514350" lvl="1" indent="-171450">
              <a:lnSpc>
                <a:spcPct val="100000"/>
              </a:lnSpc>
              <a:spcBef>
                <a:spcPts val="0"/>
              </a:spcBef>
              <a:buFont typeface="Arial" panose="020B0604020202020204" pitchFamily="34" charset="0"/>
              <a:buChar char="•"/>
            </a:pPr>
            <a:r>
              <a:rPr lang="en-US" sz="1400" dirty="0"/>
              <a:t>Assets and net assets are protected/ invested</a:t>
            </a:r>
          </a:p>
          <a:p>
            <a:pPr marL="514350" lvl="1" indent="-171450">
              <a:lnSpc>
                <a:spcPct val="100000"/>
              </a:lnSpc>
              <a:spcBef>
                <a:spcPts val="0"/>
              </a:spcBef>
              <a:buFont typeface="Arial" panose="020B0604020202020204" pitchFamily="34" charset="0"/>
              <a:buChar char="•"/>
            </a:pPr>
            <a:r>
              <a:rPr lang="en-US" sz="1400" dirty="0"/>
              <a:t>Finances are presented and accounted for</a:t>
            </a:r>
          </a:p>
          <a:p>
            <a:pPr>
              <a:lnSpc>
                <a:spcPct val="100000"/>
              </a:lnSpc>
              <a:spcBef>
                <a:spcPts val="0"/>
              </a:spcBef>
            </a:pPr>
            <a:endParaRPr lang="en-US" sz="1000" dirty="0"/>
          </a:p>
          <a:p>
            <a:pPr>
              <a:lnSpc>
                <a:spcPct val="100000"/>
              </a:lnSpc>
              <a:spcBef>
                <a:spcPts val="0"/>
              </a:spcBef>
            </a:pPr>
            <a:r>
              <a:rPr lang="en-US" b="1" dirty="0">
                <a:solidFill>
                  <a:schemeClr val="accent1"/>
                </a:solidFill>
              </a:rPr>
              <a:t>Activities Related to Financial Management:</a:t>
            </a:r>
          </a:p>
          <a:p>
            <a:pPr marL="514350" lvl="1" indent="-171450">
              <a:lnSpc>
                <a:spcPct val="100000"/>
              </a:lnSpc>
              <a:spcBef>
                <a:spcPts val="0"/>
              </a:spcBef>
              <a:buFont typeface="Arial" panose="020B0604020202020204" pitchFamily="34" charset="0"/>
              <a:buChar char="•"/>
            </a:pPr>
            <a:r>
              <a:rPr lang="en-US" sz="1400" dirty="0"/>
              <a:t>Budgeting</a:t>
            </a:r>
          </a:p>
          <a:p>
            <a:pPr marL="514350" lvl="1" indent="-171450">
              <a:lnSpc>
                <a:spcPct val="100000"/>
              </a:lnSpc>
              <a:spcBef>
                <a:spcPts val="0"/>
              </a:spcBef>
              <a:buFont typeface="Arial" panose="020B0604020202020204" pitchFamily="34" charset="0"/>
              <a:buChar char="•"/>
            </a:pPr>
            <a:r>
              <a:rPr lang="en-US" sz="1400" dirty="0"/>
              <a:t>Accounting and financial statements</a:t>
            </a:r>
          </a:p>
          <a:p>
            <a:pPr marL="514350" lvl="1" indent="-171450">
              <a:lnSpc>
                <a:spcPct val="100000"/>
              </a:lnSpc>
              <a:spcBef>
                <a:spcPts val="0"/>
              </a:spcBef>
              <a:buFont typeface="Arial" panose="020B0604020202020204" pitchFamily="34" charset="0"/>
              <a:buChar char="•"/>
            </a:pPr>
            <a:r>
              <a:rPr lang="en-US" sz="1400" dirty="0"/>
              <a:t>Reporting and analysis</a:t>
            </a:r>
          </a:p>
          <a:p>
            <a:pPr marL="514350" lvl="1" indent="-171450">
              <a:lnSpc>
                <a:spcPct val="100000"/>
              </a:lnSpc>
              <a:spcBef>
                <a:spcPts val="0"/>
              </a:spcBef>
              <a:buFont typeface="Arial" panose="020B0604020202020204" pitchFamily="34" charset="0"/>
              <a:buChar char="•"/>
            </a:pPr>
            <a:r>
              <a:rPr lang="en-US" sz="1400" dirty="0"/>
              <a:t>Developing and monitoring financial policy</a:t>
            </a:r>
          </a:p>
          <a:p>
            <a:pPr marL="514350" lvl="1" indent="-171450">
              <a:lnSpc>
                <a:spcPct val="100000"/>
              </a:lnSpc>
              <a:spcBef>
                <a:spcPts val="0"/>
              </a:spcBef>
              <a:buFont typeface="Arial" panose="020B0604020202020204" pitchFamily="34" charset="0"/>
              <a:buChar char="•"/>
            </a:pPr>
            <a:r>
              <a:rPr lang="en-US" sz="1400" dirty="0"/>
              <a:t>Managing cash flow</a:t>
            </a:r>
          </a:p>
          <a:p>
            <a:pPr marL="514350" lvl="1" indent="-171450">
              <a:lnSpc>
                <a:spcPct val="100000"/>
              </a:lnSpc>
              <a:spcBef>
                <a:spcPts val="0"/>
              </a:spcBef>
              <a:buFont typeface="Arial" panose="020B0604020202020204" pitchFamily="34" charset="0"/>
              <a:buChar char="•"/>
            </a:pPr>
            <a:r>
              <a:rPr lang="en-US" sz="1400" dirty="0"/>
              <a:t>Transactions and internal controls</a:t>
            </a:r>
          </a:p>
          <a:p>
            <a:pPr marL="514350" lvl="1" indent="-171450">
              <a:lnSpc>
                <a:spcPct val="100000"/>
              </a:lnSpc>
              <a:spcBef>
                <a:spcPts val="0"/>
              </a:spcBef>
              <a:buFont typeface="Arial" panose="020B0604020202020204" pitchFamily="34" charset="0"/>
              <a:buChar char="•"/>
            </a:pPr>
            <a:r>
              <a:rPr lang="en-US" sz="1400" dirty="0"/>
              <a:t>Managing grants and contracts</a:t>
            </a:r>
          </a:p>
          <a:p>
            <a:pPr marL="514350" lvl="1" indent="-171450">
              <a:lnSpc>
                <a:spcPct val="100000"/>
              </a:lnSpc>
              <a:spcBef>
                <a:spcPts val="0"/>
              </a:spcBef>
              <a:buFont typeface="Arial" panose="020B0604020202020204" pitchFamily="34" charset="0"/>
              <a:buChar char="•"/>
            </a:pPr>
            <a:r>
              <a:rPr lang="en-US" sz="1400" dirty="0"/>
              <a:t>Risk management</a:t>
            </a:r>
          </a:p>
          <a:p>
            <a:pPr marL="514350" lvl="1" indent="-171450">
              <a:lnSpc>
                <a:spcPct val="100000"/>
              </a:lnSpc>
              <a:spcBef>
                <a:spcPts val="0"/>
              </a:spcBef>
              <a:buFont typeface="Arial" panose="020B0604020202020204" pitchFamily="34" charset="0"/>
              <a:buChar char="•"/>
            </a:pPr>
            <a:r>
              <a:rPr lang="en-US" sz="1400" dirty="0"/>
              <a:t>Annual reporting, income tax filing and statutory remittances</a:t>
            </a:r>
          </a:p>
        </p:txBody>
      </p:sp>
      <p:pic>
        <p:nvPicPr>
          <p:cNvPr id="4" name="Picture 3">
            <a:extLst>
              <a:ext uri="{FF2B5EF4-FFF2-40B4-BE49-F238E27FC236}">
                <a16:creationId xmlns:a16="http://schemas.microsoft.com/office/drawing/2014/main" id="{FE23EBEA-7A7D-3CBE-6CCF-8E4D49EF34A8}"/>
              </a:ext>
            </a:extLst>
          </p:cNvPr>
          <p:cNvPicPr>
            <a:picLocks noChangeAspect="1"/>
          </p:cNvPicPr>
          <p:nvPr/>
        </p:nvPicPr>
        <p:blipFill>
          <a:blip r:embed="rId2"/>
          <a:stretch>
            <a:fillRect/>
          </a:stretch>
        </p:blipFill>
        <p:spPr>
          <a:xfrm>
            <a:off x="7604517" y="3878336"/>
            <a:ext cx="1360114" cy="1363473"/>
          </a:xfrm>
          <a:prstGeom prst="rect">
            <a:avLst/>
          </a:prstGeom>
        </p:spPr>
      </p:pic>
    </p:spTree>
    <p:extLst>
      <p:ext uri="{BB962C8B-B14F-4D97-AF65-F5344CB8AC3E}">
        <p14:creationId xmlns:p14="http://schemas.microsoft.com/office/powerpoint/2010/main" val="1676382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642163-1AA3-613E-7066-4B85556BE947}"/>
              </a:ext>
            </a:extLst>
          </p:cNvPr>
          <p:cNvSpPr>
            <a:spLocks noGrp="1"/>
          </p:cNvSpPr>
          <p:nvPr>
            <p:ph type="body" sz="quarter" idx="11"/>
          </p:nvPr>
        </p:nvSpPr>
        <p:spPr/>
        <p:txBody>
          <a:bodyPr/>
          <a:lstStyle/>
          <a:p>
            <a:r>
              <a:rPr lang="en-US" sz="2800" dirty="0"/>
              <a:t>Internal Controls – What comes to mind?</a:t>
            </a:r>
          </a:p>
        </p:txBody>
      </p:sp>
      <p:pic>
        <p:nvPicPr>
          <p:cNvPr id="4" name="Picture 3">
            <a:extLst>
              <a:ext uri="{FF2B5EF4-FFF2-40B4-BE49-F238E27FC236}">
                <a16:creationId xmlns:a16="http://schemas.microsoft.com/office/drawing/2014/main" id="{0D0D0B37-4CFA-6414-3880-B88D5A196021}"/>
              </a:ext>
            </a:extLst>
          </p:cNvPr>
          <p:cNvPicPr>
            <a:picLocks noChangeAspect="1"/>
          </p:cNvPicPr>
          <p:nvPr/>
        </p:nvPicPr>
        <p:blipFill>
          <a:blip r:embed="rId2"/>
          <a:stretch>
            <a:fillRect/>
          </a:stretch>
        </p:blipFill>
        <p:spPr>
          <a:xfrm>
            <a:off x="7604517" y="3878336"/>
            <a:ext cx="1360114" cy="1363473"/>
          </a:xfrm>
          <a:prstGeom prst="rect">
            <a:avLst/>
          </a:prstGeom>
        </p:spPr>
      </p:pic>
      <p:sp>
        <p:nvSpPr>
          <p:cNvPr id="5" name="TextBox 4">
            <a:extLst>
              <a:ext uri="{FF2B5EF4-FFF2-40B4-BE49-F238E27FC236}">
                <a16:creationId xmlns:a16="http://schemas.microsoft.com/office/drawing/2014/main" id="{117A67C4-1EE8-D03A-C193-E0CB54EC0770}"/>
              </a:ext>
            </a:extLst>
          </p:cNvPr>
          <p:cNvSpPr txBox="1"/>
          <p:nvPr/>
        </p:nvSpPr>
        <p:spPr>
          <a:xfrm>
            <a:off x="787179" y="1386318"/>
            <a:ext cx="2373464" cy="400110"/>
          </a:xfrm>
          <a:prstGeom prst="rect">
            <a:avLst/>
          </a:prstGeom>
          <a:noFill/>
        </p:spPr>
        <p:txBody>
          <a:bodyPr wrap="square" rtlCol="0">
            <a:spAutoFit/>
          </a:bodyPr>
          <a:lstStyle/>
          <a:p>
            <a:r>
              <a:rPr lang="en-US" sz="2000" b="1" dirty="0">
                <a:solidFill>
                  <a:schemeClr val="accent1"/>
                </a:solidFill>
              </a:rPr>
              <a:t>Fiduciary oversight</a:t>
            </a:r>
          </a:p>
        </p:txBody>
      </p:sp>
      <p:sp>
        <p:nvSpPr>
          <p:cNvPr id="6" name="TextBox 5">
            <a:extLst>
              <a:ext uri="{FF2B5EF4-FFF2-40B4-BE49-F238E27FC236}">
                <a16:creationId xmlns:a16="http://schemas.microsoft.com/office/drawing/2014/main" id="{7466C929-F473-D4C7-F917-BAFBC7EC7C76}"/>
              </a:ext>
            </a:extLst>
          </p:cNvPr>
          <p:cNvSpPr txBox="1"/>
          <p:nvPr/>
        </p:nvSpPr>
        <p:spPr>
          <a:xfrm>
            <a:off x="1851440" y="2171640"/>
            <a:ext cx="2373464" cy="400110"/>
          </a:xfrm>
          <a:prstGeom prst="rect">
            <a:avLst/>
          </a:prstGeom>
          <a:noFill/>
        </p:spPr>
        <p:txBody>
          <a:bodyPr wrap="square" rtlCol="0">
            <a:spAutoFit/>
          </a:bodyPr>
          <a:lstStyle/>
          <a:p>
            <a:r>
              <a:rPr lang="en-US" sz="2000" b="1" dirty="0"/>
              <a:t>Fraud prevention</a:t>
            </a:r>
          </a:p>
        </p:txBody>
      </p:sp>
      <p:sp>
        <p:nvSpPr>
          <p:cNvPr id="7" name="TextBox 6">
            <a:extLst>
              <a:ext uri="{FF2B5EF4-FFF2-40B4-BE49-F238E27FC236}">
                <a16:creationId xmlns:a16="http://schemas.microsoft.com/office/drawing/2014/main" id="{44E069B9-5497-14F0-15FE-1725207CF7FB}"/>
              </a:ext>
            </a:extLst>
          </p:cNvPr>
          <p:cNvSpPr txBox="1"/>
          <p:nvPr/>
        </p:nvSpPr>
        <p:spPr>
          <a:xfrm>
            <a:off x="5503629" y="2321654"/>
            <a:ext cx="2373464" cy="400110"/>
          </a:xfrm>
          <a:prstGeom prst="rect">
            <a:avLst/>
          </a:prstGeom>
          <a:noFill/>
        </p:spPr>
        <p:txBody>
          <a:bodyPr wrap="square" rtlCol="0">
            <a:spAutoFit/>
          </a:bodyPr>
          <a:lstStyle/>
          <a:p>
            <a:r>
              <a:rPr lang="en-US" sz="2000" b="1" dirty="0">
                <a:solidFill>
                  <a:schemeClr val="accent1"/>
                </a:solidFill>
              </a:rPr>
              <a:t>Monitoring controls</a:t>
            </a:r>
          </a:p>
        </p:txBody>
      </p:sp>
      <p:sp>
        <p:nvSpPr>
          <p:cNvPr id="8" name="TextBox 7">
            <a:extLst>
              <a:ext uri="{FF2B5EF4-FFF2-40B4-BE49-F238E27FC236}">
                <a16:creationId xmlns:a16="http://schemas.microsoft.com/office/drawing/2014/main" id="{8607B8C7-45FF-9B11-A7C0-E242FE9C2EEC}"/>
              </a:ext>
            </a:extLst>
          </p:cNvPr>
          <p:cNvSpPr txBox="1"/>
          <p:nvPr/>
        </p:nvSpPr>
        <p:spPr>
          <a:xfrm>
            <a:off x="913715" y="3102435"/>
            <a:ext cx="2851890" cy="400110"/>
          </a:xfrm>
          <a:prstGeom prst="rect">
            <a:avLst/>
          </a:prstGeom>
          <a:noFill/>
        </p:spPr>
        <p:txBody>
          <a:bodyPr wrap="square" rtlCol="0">
            <a:spAutoFit/>
          </a:bodyPr>
          <a:lstStyle/>
          <a:p>
            <a:r>
              <a:rPr lang="en-US" sz="2000" b="1" dirty="0">
                <a:solidFill>
                  <a:schemeClr val="accent1"/>
                </a:solidFill>
              </a:rPr>
              <a:t>Policies and procedures</a:t>
            </a:r>
          </a:p>
        </p:txBody>
      </p:sp>
      <p:sp>
        <p:nvSpPr>
          <p:cNvPr id="9" name="TextBox 8">
            <a:extLst>
              <a:ext uri="{FF2B5EF4-FFF2-40B4-BE49-F238E27FC236}">
                <a16:creationId xmlns:a16="http://schemas.microsoft.com/office/drawing/2014/main" id="{6992B67F-AE41-669B-7C8B-E968C4A4B137}"/>
              </a:ext>
            </a:extLst>
          </p:cNvPr>
          <p:cNvSpPr txBox="1"/>
          <p:nvPr/>
        </p:nvSpPr>
        <p:spPr>
          <a:xfrm>
            <a:off x="4901318" y="1418320"/>
            <a:ext cx="2648446" cy="400110"/>
          </a:xfrm>
          <a:prstGeom prst="rect">
            <a:avLst/>
          </a:prstGeom>
          <a:noFill/>
        </p:spPr>
        <p:txBody>
          <a:bodyPr wrap="square" rtlCol="0">
            <a:spAutoFit/>
          </a:bodyPr>
          <a:lstStyle/>
          <a:p>
            <a:r>
              <a:rPr lang="en-US" sz="2000" b="1" dirty="0"/>
              <a:t>Segregation of duties</a:t>
            </a:r>
          </a:p>
        </p:txBody>
      </p:sp>
      <p:sp>
        <p:nvSpPr>
          <p:cNvPr id="10" name="TextBox 9">
            <a:extLst>
              <a:ext uri="{FF2B5EF4-FFF2-40B4-BE49-F238E27FC236}">
                <a16:creationId xmlns:a16="http://schemas.microsoft.com/office/drawing/2014/main" id="{6ABBA568-05F1-F943-6C12-53EF3BA6EF70}"/>
              </a:ext>
            </a:extLst>
          </p:cNvPr>
          <p:cNvSpPr txBox="1"/>
          <p:nvPr/>
        </p:nvSpPr>
        <p:spPr>
          <a:xfrm>
            <a:off x="2575560" y="4184647"/>
            <a:ext cx="2815423" cy="400110"/>
          </a:xfrm>
          <a:prstGeom prst="rect">
            <a:avLst/>
          </a:prstGeom>
          <a:noFill/>
        </p:spPr>
        <p:txBody>
          <a:bodyPr wrap="square" rtlCol="0">
            <a:spAutoFit/>
          </a:bodyPr>
          <a:lstStyle/>
          <a:p>
            <a:r>
              <a:rPr lang="en-US" sz="2000" b="1" dirty="0">
                <a:solidFill>
                  <a:schemeClr val="accent1"/>
                </a:solidFill>
              </a:rPr>
              <a:t>Preventative controls</a:t>
            </a:r>
          </a:p>
        </p:txBody>
      </p:sp>
      <p:sp>
        <p:nvSpPr>
          <p:cNvPr id="11" name="TextBox 10">
            <a:extLst>
              <a:ext uri="{FF2B5EF4-FFF2-40B4-BE49-F238E27FC236}">
                <a16:creationId xmlns:a16="http://schemas.microsoft.com/office/drawing/2014/main" id="{1629BF9A-01C4-F9DE-017F-ED40A12CED3B}"/>
              </a:ext>
            </a:extLst>
          </p:cNvPr>
          <p:cNvSpPr txBox="1"/>
          <p:nvPr/>
        </p:nvSpPr>
        <p:spPr>
          <a:xfrm>
            <a:off x="4644226" y="3224988"/>
            <a:ext cx="2815423" cy="400110"/>
          </a:xfrm>
          <a:prstGeom prst="rect">
            <a:avLst/>
          </a:prstGeom>
          <a:noFill/>
        </p:spPr>
        <p:txBody>
          <a:bodyPr wrap="square" rtlCol="0">
            <a:spAutoFit/>
          </a:bodyPr>
          <a:lstStyle/>
          <a:p>
            <a:r>
              <a:rPr lang="en-US" sz="2000" b="1" dirty="0"/>
              <a:t>Reconciliation processes</a:t>
            </a:r>
          </a:p>
        </p:txBody>
      </p:sp>
    </p:spTree>
    <p:extLst>
      <p:ext uri="{BB962C8B-B14F-4D97-AF65-F5344CB8AC3E}">
        <p14:creationId xmlns:p14="http://schemas.microsoft.com/office/powerpoint/2010/main" val="1228707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F8E55D5-C4D4-EB53-4163-5FA9BBBBD043}"/>
              </a:ext>
            </a:extLst>
          </p:cNvPr>
          <p:cNvPicPr>
            <a:picLocks noChangeAspect="1"/>
          </p:cNvPicPr>
          <p:nvPr/>
        </p:nvPicPr>
        <p:blipFill>
          <a:blip r:embed="rId2"/>
          <a:stretch>
            <a:fillRect/>
          </a:stretch>
        </p:blipFill>
        <p:spPr>
          <a:xfrm>
            <a:off x="4970105" y="1096182"/>
            <a:ext cx="2399884" cy="1373671"/>
          </a:xfrm>
          <a:prstGeom prst="rect">
            <a:avLst/>
          </a:prstGeom>
        </p:spPr>
      </p:pic>
      <p:sp>
        <p:nvSpPr>
          <p:cNvPr id="2" name="Text Placeholder 1">
            <a:extLst>
              <a:ext uri="{FF2B5EF4-FFF2-40B4-BE49-F238E27FC236}">
                <a16:creationId xmlns:a16="http://schemas.microsoft.com/office/drawing/2014/main" id="{DB8F1B01-5686-7B96-FA6A-D28C30A7E085}"/>
              </a:ext>
            </a:extLst>
          </p:cNvPr>
          <p:cNvSpPr>
            <a:spLocks noGrp="1"/>
          </p:cNvSpPr>
          <p:nvPr>
            <p:ph type="body" sz="quarter" idx="11"/>
          </p:nvPr>
        </p:nvSpPr>
        <p:spPr/>
        <p:txBody>
          <a:bodyPr/>
          <a:lstStyle/>
          <a:p>
            <a:r>
              <a:rPr lang="en-US" sz="2800" dirty="0"/>
              <a:t>Internal Controls - Three Key Areas </a:t>
            </a:r>
          </a:p>
        </p:txBody>
      </p:sp>
      <p:pic>
        <p:nvPicPr>
          <p:cNvPr id="4" name="Picture 3">
            <a:extLst>
              <a:ext uri="{FF2B5EF4-FFF2-40B4-BE49-F238E27FC236}">
                <a16:creationId xmlns:a16="http://schemas.microsoft.com/office/drawing/2014/main" id="{A36325FC-5599-FDB8-3585-5CF14B7AA8A6}"/>
              </a:ext>
            </a:extLst>
          </p:cNvPr>
          <p:cNvPicPr>
            <a:picLocks noChangeAspect="1"/>
          </p:cNvPicPr>
          <p:nvPr/>
        </p:nvPicPr>
        <p:blipFill>
          <a:blip r:embed="rId3"/>
          <a:stretch>
            <a:fillRect/>
          </a:stretch>
        </p:blipFill>
        <p:spPr>
          <a:xfrm>
            <a:off x="7604517" y="3878336"/>
            <a:ext cx="1360114" cy="1363473"/>
          </a:xfrm>
          <a:prstGeom prst="rect">
            <a:avLst/>
          </a:prstGeom>
        </p:spPr>
      </p:pic>
      <p:sp>
        <p:nvSpPr>
          <p:cNvPr id="7" name="TextBox 6">
            <a:extLst>
              <a:ext uri="{FF2B5EF4-FFF2-40B4-BE49-F238E27FC236}">
                <a16:creationId xmlns:a16="http://schemas.microsoft.com/office/drawing/2014/main" id="{60C4813C-C3CD-07B2-7D37-BBB9CC1AF548}"/>
              </a:ext>
            </a:extLst>
          </p:cNvPr>
          <p:cNvSpPr txBox="1"/>
          <p:nvPr/>
        </p:nvSpPr>
        <p:spPr>
          <a:xfrm>
            <a:off x="743826" y="1085413"/>
            <a:ext cx="4106849" cy="1231106"/>
          </a:xfrm>
          <a:prstGeom prst="rect">
            <a:avLst/>
          </a:prstGeom>
          <a:noFill/>
        </p:spPr>
        <p:txBody>
          <a:bodyPr wrap="square" rtlCol="0">
            <a:spAutoFit/>
          </a:bodyPr>
          <a:lstStyle/>
          <a:p>
            <a:r>
              <a:rPr lang="en-US" sz="2000" b="1" dirty="0">
                <a:solidFill>
                  <a:schemeClr val="accent1"/>
                </a:solidFill>
              </a:rPr>
              <a:t>Organization Culture</a:t>
            </a:r>
          </a:p>
          <a:p>
            <a:pPr marL="285750" indent="-182880">
              <a:buFont typeface="Arial" panose="020B0604020202020204" pitchFamily="34" charset="0"/>
              <a:buChar char="•"/>
            </a:pPr>
            <a:r>
              <a:rPr lang="en-US" dirty="0">
                <a:solidFill>
                  <a:schemeClr val="tx2"/>
                </a:solidFill>
              </a:rPr>
              <a:t>Set the right tone at the top</a:t>
            </a:r>
          </a:p>
          <a:p>
            <a:pPr marL="285750" indent="-182880">
              <a:buFont typeface="Arial" panose="020B0604020202020204" pitchFamily="34" charset="0"/>
              <a:buChar char="•"/>
            </a:pPr>
            <a:r>
              <a:rPr lang="en-US" dirty="0">
                <a:solidFill>
                  <a:schemeClr val="tx2"/>
                </a:solidFill>
              </a:rPr>
              <a:t>Create a culture of financial discipline</a:t>
            </a:r>
          </a:p>
          <a:p>
            <a:pPr marL="285750" indent="-182880">
              <a:buFont typeface="Arial" panose="020B0604020202020204" pitchFamily="34" charset="0"/>
              <a:buChar char="•"/>
            </a:pPr>
            <a:r>
              <a:rPr lang="en-US" dirty="0">
                <a:solidFill>
                  <a:schemeClr val="tx2"/>
                </a:solidFill>
              </a:rPr>
              <a:t>Promote transparency</a:t>
            </a:r>
          </a:p>
        </p:txBody>
      </p:sp>
      <p:sp>
        <p:nvSpPr>
          <p:cNvPr id="8" name="TextBox 7">
            <a:extLst>
              <a:ext uri="{FF2B5EF4-FFF2-40B4-BE49-F238E27FC236}">
                <a16:creationId xmlns:a16="http://schemas.microsoft.com/office/drawing/2014/main" id="{5E70548A-13A9-349C-7378-460D3BCB892E}"/>
              </a:ext>
            </a:extLst>
          </p:cNvPr>
          <p:cNvSpPr txBox="1"/>
          <p:nvPr/>
        </p:nvSpPr>
        <p:spPr>
          <a:xfrm>
            <a:off x="5250390" y="2647230"/>
            <a:ext cx="4106849" cy="1231106"/>
          </a:xfrm>
          <a:prstGeom prst="rect">
            <a:avLst/>
          </a:prstGeom>
          <a:noFill/>
        </p:spPr>
        <p:txBody>
          <a:bodyPr wrap="square" rtlCol="0">
            <a:spAutoFit/>
          </a:bodyPr>
          <a:lstStyle/>
          <a:p>
            <a:r>
              <a:rPr lang="en-US" sz="2000" b="1" dirty="0">
                <a:solidFill>
                  <a:schemeClr val="accent1"/>
                </a:solidFill>
              </a:rPr>
              <a:t>Polices and Procedures</a:t>
            </a:r>
          </a:p>
          <a:p>
            <a:pPr marL="285750" indent="-182880">
              <a:buFont typeface="Arial" panose="020B0604020202020204" pitchFamily="34" charset="0"/>
              <a:buChar char="•"/>
            </a:pPr>
            <a:r>
              <a:rPr lang="en-US" dirty="0">
                <a:solidFill>
                  <a:schemeClr val="tx2"/>
                </a:solidFill>
              </a:rPr>
              <a:t>Develop</a:t>
            </a:r>
          </a:p>
          <a:p>
            <a:pPr marL="285750" indent="-182880">
              <a:buFont typeface="Arial" panose="020B0604020202020204" pitchFamily="34" charset="0"/>
              <a:buChar char="•"/>
            </a:pPr>
            <a:r>
              <a:rPr lang="en-US" dirty="0">
                <a:solidFill>
                  <a:schemeClr val="tx2"/>
                </a:solidFill>
              </a:rPr>
              <a:t>Acknowledge</a:t>
            </a:r>
          </a:p>
          <a:p>
            <a:pPr marL="285750" indent="-182880">
              <a:buFont typeface="Arial" panose="020B0604020202020204" pitchFamily="34" charset="0"/>
              <a:buChar char="•"/>
            </a:pPr>
            <a:r>
              <a:rPr lang="en-US" dirty="0">
                <a:solidFill>
                  <a:schemeClr val="tx2"/>
                </a:solidFill>
              </a:rPr>
              <a:t>Approve</a:t>
            </a:r>
          </a:p>
        </p:txBody>
      </p:sp>
      <p:sp>
        <p:nvSpPr>
          <p:cNvPr id="9" name="TextBox 8">
            <a:extLst>
              <a:ext uri="{FF2B5EF4-FFF2-40B4-BE49-F238E27FC236}">
                <a16:creationId xmlns:a16="http://schemas.microsoft.com/office/drawing/2014/main" id="{BF727DBC-46B8-73CF-56CA-D2A6C398A789}"/>
              </a:ext>
            </a:extLst>
          </p:cNvPr>
          <p:cNvSpPr txBox="1"/>
          <p:nvPr/>
        </p:nvSpPr>
        <p:spPr>
          <a:xfrm>
            <a:off x="1961422" y="2949505"/>
            <a:ext cx="4106849" cy="1508105"/>
          </a:xfrm>
          <a:prstGeom prst="rect">
            <a:avLst/>
          </a:prstGeom>
          <a:noFill/>
        </p:spPr>
        <p:txBody>
          <a:bodyPr wrap="square" rtlCol="0">
            <a:spAutoFit/>
          </a:bodyPr>
          <a:lstStyle/>
          <a:p>
            <a:r>
              <a:rPr lang="en-US" sz="2000" b="1" dirty="0">
                <a:solidFill>
                  <a:schemeClr val="accent1"/>
                </a:solidFill>
              </a:rPr>
              <a:t>Leveraging Technology</a:t>
            </a:r>
          </a:p>
          <a:p>
            <a:pPr marL="285750" indent="-182880">
              <a:buFont typeface="Arial" panose="020B0604020202020204" pitchFamily="34" charset="0"/>
              <a:buChar char="•"/>
            </a:pPr>
            <a:r>
              <a:rPr lang="en-US" dirty="0">
                <a:solidFill>
                  <a:schemeClr val="tx2"/>
                </a:solidFill>
              </a:rPr>
              <a:t>Software integration</a:t>
            </a:r>
          </a:p>
          <a:p>
            <a:pPr marL="285750" indent="-182880">
              <a:buFont typeface="Arial" panose="020B0604020202020204" pitchFamily="34" charset="0"/>
              <a:buChar char="•"/>
            </a:pPr>
            <a:r>
              <a:rPr lang="en-US" dirty="0">
                <a:solidFill>
                  <a:schemeClr val="tx2"/>
                </a:solidFill>
              </a:rPr>
              <a:t>Business rules</a:t>
            </a:r>
          </a:p>
          <a:p>
            <a:pPr marL="285750" indent="-182880">
              <a:buFont typeface="Arial" panose="020B0604020202020204" pitchFamily="34" charset="0"/>
              <a:buChar char="•"/>
            </a:pPr>
            <a:r>
              <a:rPr lang="en-US" dirty="0">
                <a:solidFill>
                  <a:schemeClr val="tx2"/>
                </a:solidFill>
              </a:rPr>
              <a:t>Restricted access</a:t>
            </a:r>
          </a:p>
          <a:p>
            <a:pPr marL="285750" indent="-182880">
              <a:buFont typeface="Arial" panose="020B0604020202020204" pitchFamily="34" charset="0"/>
              <a:buChar char="•"/>
            </a:pPr>
            <a:r>
              <a:rPr lang="en-US" dirty="0">
                <a:solidFill>
                  <a:schemeClr val="tx2"/>
                </a:solidFill>
              </a:rPr>
              <a:t>Audit trails</a:t>
            </a:r>
          </a:p>
        </p:txBody>
      </p:sp>
      <p:pic>
        <p:nvPicPr>
          <p:cNvPr id="11" name="Picture 10">
            <a:extLst>
              <a:ext uri="{FF2B5EF4-FFF2-40B4-BE49-F238E27FC236}">
                <a16:creationId xmlns:a16="http://schemas.microsoft.com/office/drawing/2014/main" id="{54A72F8E-3348-215E-5582-ACE25617AD2B}"/>
              </a:ext>
            </a:extLst>
          </p:cNvPr>
          <p:cNvPicPr>
            <a:picLocks noChangeAspect="1"/>
          </p:cNvPicPr>
          <p:nvPr/>
        </p:nvPicPr>
        <p:blipFill>
          <a:blip r:embed="rId4">
            <a:duotone>
              <a:schemeClr val="accent1">
                <a:shade val="45000"/>
                <a:satMod val="135000"/>
              </a:schemeClr>
              <a:prstClr val="white"/>
            </a:duotone>
          </a:blip>
          <a:stretch>
            <a:fillRect/>
          </a:stretch>
        </p:blipFill>
        <p:spPr>
          <a:xfrm>
            <a:off x="473056" y="3140765"/>
            <a:ext cx="1440487" cy="1189714"/>
          </a:xfrm>
          <a:prstGeom prst="rect">
            <a:avLst/>
          </a:prstGeom>
        </p:spPr>
      </p:pic>
      <p:pic>
        <p:nvPicPr>
          <p:cNvPr id="12" name="Picture 11">
            <a:extLst>
              <a:ext uri="{FF2B5EF4-FFF2-40B4-BE49-F238E27FC236}">
                <a16:creationId xmlns:a16="http://schemas.microsoft.com/office/drawing/2014/main" id="{88B543E9-3E5C-17AD-4309-1E1FA28FE782}"/>
              </a:ext>
            </a:extLst>
          </p:cNvPr>
          <p:cNvPicPr>
            <a:picLocks noChangeAspect="1"/>
          </p:cNvPicPr>
          <p:nvPr/>
        </p:nvPicPr>
        <p:blipFill>
          <a:blip r:embed="rId5"/>
          <a:stretch>
            <a:fillRect/>
          </a:stretch>
        </p:blipFill>
        <p:spPr>
          <a:xfrm>
            <a:off x="7303815" y="3208351"/>
            <a:ext cx="1660816" cy="978289"/>
          </a:xfrm>
          <a:prstGeom prst="rect">
            <a:avLst/>
          </a:prstGeom>
        </p:spPr>
      </p:pic>
    </p:spTree>
    <p:extLst>
      <p:ext uri="{BB962C8B-B14F-4D97-AF65-F5344CB8AC3E}">
        <p14:creationId xmlns:p14="http://schemas.microsoft.com/office/powerpoint/2010/main" val="3080397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C726430-FA93-C0C7-D38E-A5A26DB5676F}"/>
              </a:ext>
            </a:extLst>
          </p:cNvPr>
          <p:cNvSpPr>
            <a:spLocks noGrp="1"/>
          </p:cNvSpPr>
          <p:nvPr>
            <p:ph type="body" sz="quarter" idx="11"/>
          </p:nvPr>
        </p:nvSpPr>
        <p:spPr/>
        <p:txBody>
          <a:bodyPr/>
          <a:lstStyle/>
          <a:p>
            <a:r>
              <a:rPr lang="en-US" sz="2800" dirty="0"/>
              <a:t>What This Looks Like – Organization Culture</a:t>
            </a:r>
          </a:p>
        </p:txBody>
      </p:sp>
      <p:graphicFrame>
        <p:nvGraphicFramePr>
          <p:cNvPr id="4" name="Table 4">
            <a:extLst>
              <a:ext uri="{FF2B5EF4-FFF2-40B4-BE49-F238E27FC236}">
                <a16:creationId xmlns:a16="http://schemas.microsoft.com/office/drawing/2014/main" id="{C711AD56-1E58-114F-15F4-5F320C6257A4}"/>
              </a:ext>
            </a:extLst>
          </p:cNvPr>
          <p:cNvGraphicFramePr>
            <a:graphicFrameLocks noGrp="1"/>
          </p:cNvGraphicFramePr>
          <p:nvPr>
            <p:extLst>
              <p:ext uri="{D42A27DB-BD31-4B8C-83A1-F6EECF244321}">
                <p14:modId xmlns:p14="http://schemas.microsoft.com/office/powerpoint/2010/main" val="663972162"/>
              </p:ext>
            </p:extLst>
          </p:nvPr>
        </p:nvGraphicFramePr>
        <p:xfrm>
          <a:off x="640081" y="1147582"/>
          <a:ext cx="7939475" cy="3403600"/>
        </p:xfrm>
        <a:graphic>
          <a:graphicData uri="http://schemas.openxmlformats.org/drawingml/2006/table">
            <a:tbl>
              <a:tblPr firstRow="1" bandRow="1">
                <a:tableStyleId>{5C22544A-7EE6-4342-B048-85BDC9FD1C3A}</a:tableStyleId>
              </a:tblPr>
              <a:tblGrid>
                <a:gridCol w="2006233">
                  <a:extLst>
                    <a:ext uri="{9D8B030D-6E8A-4147-A177-3AD203B41FA5}">
                      <a16:colId xmlns:a16="http://schemas.microsoft.com/office/drawing/2014/main" val="1005638305"/>
                    </a:ext>
                  </a:extLst>
                </a:gridCol>
                <a:gridCol w="2991037">
                  <a:extLst>
                    <a:ext uri="{9D8B030D-6E8A-4147-A177-3AD203B41FA5}">
                      <a16:colId xmlns:a16="http://schemas.microsoft.com/office/drawing/2014/main" val="644183901"/>
                    </a:ext>
                  </a:extLst>
                </a:gridCol>
                <a:gridCol w="2942205">
                  <a:extLst>
                    <a:ext uri="{9D8B030D-6E8A-4147-A177-3AD203B41FA5}">
                      <a16:colId xmlns:a16="http://schemas.microsoft.com/office/drawing/2014/main" val="2762754429"/>
                    </a:ext>
                  </a:extLst>
                </a:gridCol>
              </a:tblGrid>
              <a:tr h="370840">
                <a:tc>
                  <a:txBody>
                    <a:bodyPr/>
                    <a:lstStyle/>
                    <a:p>
                      <a:pPr algn="ctr"/>
                      <a:endParaRPr lang="en-US" dirty="0"/>
                    </a:p>
                  </a:txBody>
                  <a:tcPr/>
                </a:tc>
                <a:tc>
                  <a:txBody>
                    <a:bodyPr/>
                    <a:lstStyle/>
                    <a:p>
                      <a:pPr algn="ctr"/>
                      <a:r>
                        <a:rPr lang="en-US" dirty="0"/>
                        <a:t>Behaviors</a:t>
                      </a:r>
                    </a:p>
                  </a:txBody>
                  <a:tcPr/>
                </a:tc>
                <a:tc>
                  <a:txBody>
                    <a:bodyPr/>
                    <a:lstStyle/>
                    <a:p>
                      <a:pPr algn="ctr"/>
                      <a:r>
                        <a:rPr lang="en-US" dirty="0"/>
                        <a:t>Processes/Transactions</a:t>
                      </a:r>
                    </a:p>
                  </a:txBody>
                  <a:tcPr/>
                </a:tc>
                <a:extLst>
                  <a:ext uri="{0D108BD9-81ED-4DB2-BD59-A6C34878D82A}">
                    <a16:rowId xmlns:a16="http://schemas.microsoft.com/office/drawing/2014/main" val="2039497104"/>
                  </a:ext>
                </a:extLst>
              </a:tr>
              <a:tr h="370840">
                <a:tc>
                  <a:txBody>
                    <a:bodyPr/>
                    <a:lstStyle/>
                    <a:p>
                      <a:r>
                        <a:rPr lang="en-US" sz="1600" dirty="0">
                          <a:solidFill>
                            <a:schemeClr val="tx2"/>
                          </a:solidFill>
                        </a:rPr>
                        <a:t>Set the right tone at the top</a:t>
                      </a:r>
                    </a:p>
                  </a:txBody>
                  <a:tcPr/>
                </a:tc>
                <a:tc>
                  <a:txBody>
                    <a:bodyPr/>
                    <a:lstStyle/>
                    <a:p>
                      <a:r>
                        <a:rPr lang="en-US" sz="1600" dirty="0">
                          <a:solidFill>
                            <a:schemeClr val="tx2"/>
                          </a:solidFill>
                        </a:rPr>
                        <a:t>Leadership leads by example</a:t>
                      </a:r>
                    </a:p>
                  </a:txBody>
                  <a:tcPr anchor="ctr"/>
                </a:tc>
                <a:tc>
                  <a:txBody>
                    <a:bodyPr/>
                    <a:lstStyle/>
                    <a:p>
                      <a:r>
                        <a:rPr lang="en-US" sz="1600" dirty="0">
                          <a:solidFill>
                            <a:schemeClr val="tx2"/>
                          </a:solidFill>
                        </a:rPr>
                        <a:t>Leadership submits receipts for approval</a:t>
                      </a:r>
                    </a:p>
                  </a:txBody>
                  <a:tcPr/>
                </a:tc>
                <a:extLst>
                  <a:ext uri="{0D108BD9-81ED-4DB2-BD59-A6C34878D82A}">
                    <a16:rowId xmlns:a16="http://schemas.microsoft.com/office/drawing/2014/main" val="2368838130"/>
                  </a:ext>
                </a:extLst>
              </a:tr>
              <a:tr h="370840">
                <a:tc>
                  <a:txBody>
                    <a:bodyPr/>
                    <a:lstStyle/>
                    <a:p>
                      <a:r>
                        <a:rPr lang="en-US" sz="1600" dirty="0">
                          <a:solidFill>
                            <a:schemeClr val="tx2"/>
                          </a:solidFill>
                        </a:rPr>
                        <a:t>Financial discipline</a:t>
                      </a:r>
                    </a:p>
                  </a:txBody>
                  <a:tcPr anchor="ctr"/>
                </a:tc>
                <a:tc>
                  <a:txBody>
                    <a:bodyPr/>
                    <a:lstStyle/>
                    <a:p>
                      <a:pPr>
                        <a:spcAft>
                          <a:spcPts val="600"/>
                        </a:spcAft>
                      </a:pPr>
                      <a:r>
                        <a:rPr lang="en-US" sz="1600" dirty="0">
                          <a:solidFill>
                            <a:schemeClr val="tx2"/>
                          </a:solidFill>
                        </a:rPr>
                        <a:t>Fiscal policies and procedures are “living” documents</a:t>
                      </a:r>
                    </a:p>
                    <a:p>
                      <a:r>
                        <a:rPr lang="en-US" sz="1600" dirty="0">
                          <a:solidFill>
                            <a:schemeClr val="tx2"/>
                          </a:solidFill>
                        </a:rPr>
                        <a:t>Leadership regularly monitors financial results</a:t>
                      </a:r>
                    </a:p>
                  </a:txBody>
                  <a:tcPr anchor="ctr"/>
                </a:tc>
                <a:tc>
                  <a:txBody>
                    <a:bodyPr/>
                    <a:lstStyle/>
                    <a:p>
                      <a:pPr>
                        <a:spcAft>
                          <a:spcPts val="600"/>
                        </a:spcAft>
                      </a:pPr>
                      <a:r>
                        <a:rPr lang="en-US" sz="1600" dirty="0">
                          <a:solidFill>
                            <a:schemeClr val="tx2"/>
                          </a:solidFill>
                        </a:rPr>
                        <a:t>Staff are regularly trained on new policies</a:t>
                      </a:r>
                    </a:p>
                    <a:p>
                      <a:r>
                        <a:rPr lang="en-US" sz="1600" dirty="0">
                          <a:solidFill>
                            <a:schemeClr val="tx2"/>
                          </a:solidFill>
                        </a:rPr>
                        <a:t>Budgets are approved by the board and regularly monitored by the board and executive leadership</a:t>
                      </a:r>
                    </a:p>
                  </a:txBody>
                  <a:tcPr/>
                </a:tc>
                <a:extLst>
                  <a:ext uri="{0D108BD9-81ED-4DB2-BD59-A6C34878D82A}">
                    <a16:rowId xmlns:a16="http://schemas.microsoft.com/office/drawing/2014/main" val="1719517439"/>
                  </a:ext>
                </a:extLst>
              </a:tr>
              <a:tr h="370840">
                <a:tc>
                  <a:txBody>
                    <a:bodyPr/>
                    <a:lstStyle/>
                    <a:p>
                      <a:r>
                        <a:rPr lang="en-US" sz="1600" dirty="0">
                          <a:solidFill>
                            <a:schemeClr val="tx2"/>
                          </a:solidFill>
                        </a:rPr>
                        <a:t>Transparency</a:t>
                      </a:r>
                    </a:p>
                  </a:txBody>
                  <a:tcPr anchor="ctr"/>
                </a:tc>
                <a:tc>
                  <a:txBody>
                    <a:bodyPr/>
                    <a:lstStyle/>
                    <a:p>
                      <a:r>
                        <a:rPr lang="en-US" sz="1600" dirty="0">
                          <a:solidFill>
                            <a:schemeClr val="tx2"/>
                          </a:solidFill>
                        </a:rPr>
                        <a:t>Leadership promotes and encourages an open and transparent environment</a:t>
                      </a:r>
                    </a:p>
                  </a:txBody>
                  <a:tcPr/>
                </a:tc>
                <a:tc>
                  <a:txBody>
                    <a:bodyPr/>
                    <a:lstStyle/>
                    <a:p>
                      <a:r>
                        <a:rPr lang="en-US" sz="1600" dirty="0">
                          <a:solidFill>
                            <a:schemeClr val="tx2"/>
                          </a:solidFill>
                        </a:rPr>
                        <a:t>Establish policies that promote transparency (e.g., conflict of interest, whistleblower)</a:t>
                      </a:r>
                    </a:p>
                  </a:txBody>
                  <a:tcPr/>
                </a:tc>
                <a:extLst>
                  <a:ext uri="{0D108BD9-81ED-4DB2-BD59-A6C34878D82A}">
                    <a16:rowId xmlns:a16="http://schemas.microsoft.com/office/drawing/2014/main" val="1331567180"/>
                  </a:ext>
                </a:extLst>
              </a:tr>
            </a:tbl>
          </a:graphicData>
        </a:graphic>
      </p:graphicFrame>
      <p:pic>
        <p:nvPicPr>
          <p:cNvPr id="5" name="Picture 4">
            <a:extLst>
              <a:ext uri="{FF2B5EF4-FFF2-40B4-BE49-F238E27FC236}">
                <a16:creationId xmlns:a16="http://schemas.microsoft.com/office/drawing/2014/main" id="{D27C0211-9648-E1AC-F3A4-8997C6A8A1CA}"/>
              </a:ext>
            </a:extLst>
          </p:cNvPr>
          <p:cNvPicPr>
            <a:picLocks noChangeAspect="1"/>
          </p:cNvPicPr>
          <p:nvPr/>
        </p:nvPicPr>
        <p:blipFill>
          <a:blip r:embed="rId2"/>
          <a:stretch>
            <a:fillRect/>
          </a:stretch>
        </p:blipFill>
        <p:spPr>
          <a:xfrm>
            <a:off x="7823862" y="4114960"/>
            <a:ext cx="1360114" cy="1363473"/>
          </a:xfrm>
          <a:prstGeom prst="rect">
            <a:avLst/>
          </a:prstGeom>
        </p:spPr>
      </p:pic>
      <p:pic>
        <p:nvPicPr>
          <p:cNvPr id="6" name="Picture 5">
            <a:extLst>
              <a:ext uri="{FF2B5EF4-FFF2-40B4-BE49-F238E27FC236}">
                <a16:creationId xmlns:a16="http://schemas.microsoft.com/office/drawing/2014/main" id="{E513578F-76C1-6126-A025-F9F65DE77E43}"/>
              </a:ext>
            </a:extLst>
          </p:cNvPr>
          <p:cNvPicPr>
            <a:picLocks noChangeAspect="1"/>
          </p:cNvPicPr>
          <p:nvPr/>
        </p:nvPicPr>
        <p:blipFill>
          <a:blip r:embed="rId3"/>
          <a:stretch>
            <a:fillRect/>
          </a:stretch>
        </p:blipFill>
        <p:spPr>
          <a:xfrm>
            <a:off x="7744571" y="199956"/>
            <a:ext cx="1201016" cy="685860"/>
          </a:xfrm>
          <a:prstGeom prst="rect">
            <a:avLst/>
          </a:prstGeom>
        </p:spPr>
      </p:pic>
    </p:spTree>
    <p:extLst>
      <p:ext uri="{BB962C8B-B14F-4D97-AF65-F5344CB8AC3E}">
        <p14:creationId xmlns:p14="http://schemas.microsoft.com/office/powerpoint/2010/main" val="1347753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6FD24D-DECC-F7F2-0D88-6E2C9831206D}"/>
              </a:ext>
            </a:extLst>
          </p:cNvPr>
          <p:cNvPicPr>
            <a:picLocks noChangeAspect="1"/>
          </p:cNvPicPr>
          <p:nvPr/>
        </p:nvPicPr>
        <p:blipFill>
          <a:blip r:embed="rId2"/>
          <a:stretch>
            <a:fillRect/>
          </a:stretch>
        </p:blipFill>
        <p:spPr>
          <a:xfrm>
            <a:off x="7913386" y="112855"/>
            <a:ext cx="1076827" cy="635052"/>
          </a:xfrm>
          <a:prstGeom prst="rect">
            <a:avLst/>
          </a:prstGeom>
        </p:spPr>
      </p:pic>
      <p:sp>
        <p:nvSpPr>
          <p:cNvPr id="2" name="Text Placeholder 1">
            <a:extLst>
              <a:ext uri="{FF2B5EF4-FFF2-40B4-BE49-F238E27FC236}">
                <a16:creationId xmlns:a16="http://schemas.microsoft.com/office/drawing/2014/main" id="{08444606-7B4E-EBC0-B6A9-2A4B6341DB3D}"/>
              </a:ext>
            </a:extLst>
          </p:cNvPr>
          <p:cNvSpPr>
            <a:spLocks noGrp="1"/>
          </p:cNvSpPr>
          <p:nvPr>
            <p:ph type="body" sz="quarter" idx="11"/>
          </p:nvPr>
        </p:nvSpPr>
        <p:spPr>
          <a:xfrm>
            <a:off x="538162" y="334986"/>
            <a:ext cx="8041394" cy="431768"/>
          </a:xfrm>
        </p:spPr>
        <p:txBody>
          <a:bodyPr/>
          <a:lstStyle/>
          <a:p>
            <a:r>
              <a:rPr lang="en-US" sz="2800" dirty="0"/>
              <a:t>What this Looks Like – Policies &amp; Procedures </a:t>
            </a:r>
          </a:p>
        </p:txBody>
      </p:sp>
      <p:graphicFrame>
        <p:nvGraphicFramePr>
          <p:cNvPr id="4" name="Table 4">
            <a:extLst>
              <a:ext uri="{FF2B5EF4-FFF2-40B4-BE49-F238E27FC236}">
                <a16:creationId xmlns:a16="http://schemas.microsoft.com/office/drawing/2014/main" id="{81D8F724-79CD-0AFD-F150-5D0FD34E286B}"/>
              </a:ext>
            </a:extLst>
          </p:cNvPr>
          <p:cNvGraphicFramePr>
            <a:graphicFrameLocks noGrp="1"/>
          </p:cNvGraphicFramePr>
          <p:nvPr>
            <p:extLst>
              <p:ext uri="{D42A27DB-BD31-4B8C-83A1-F6EECF244321}">
                <p14:modId xmlns:p14="http://schemas.microsoft.com/office/powerpoint/2010/main" val="1472096037"/>
              </p:ext>
            </p:extLst>
          </p:nvPr>
        </p:nvGraphicFramePr>
        <p:xfrm>
          <a:off x="617675" y="872906"/>
          <a:ext cx="8067675" cy="3815080"/>
        </p:xfrm>
        <a:graphic>
          <a:graphicData uri="http://schemas.openxmlformats.org/drawingml/2006/table">
            <a:tbl>
              <a:tblPr firstRow="1" bandRow="1">
                <a:tableStyleId>{5C22544A-7EE6-4342-B048-85BDC9FD1C3A}</a:tableStyleId>
              </a:tblPr>
              <a:tblGrid>
                <a:gridCol w="1859156">
                  <a:extLst>
                    <a:ext uri="{9D8B030D-6E8A-4147-A177-3AD203B41FA5}">
                      <a16:colId xmlns:a16="http://schemas.microsoft.com/office/drawing/2014/main" val="2701799530"/>
                    </a:ext>
                  </a:extLst>
                </a:gridCol>
                <a:gridCol w="3124863">
                  <a:extLst>
                    <a:ext uri="{9D8B030D-6E8A-4147-A177-3AD203B41FA5}">
                      <a16:colId xmlns:a16="http://schemas.microsoft.com/office/drawing/2014/main" val="3056642499"/>
                    </a:ext>
                  </a:extLst>
                </a:gridCol>
                <a:gridCol w="3083656">
                  <a:extLst>
                    <a:ext uri="{9D8B030D-6E8A-4147-A177-3AD203B41FA5}">
                      <a16:colId xmlns:a16="http://schemas.microsoft.com/office/drawing/2014/main" val="3717315803"/>
                    </a:ext>
                  </a:extLst>
                </a:gridCol>
              </a:tblGrid>
              <a:tr h="370840">
                <a:tc>
                  <a:txBody>
                    <a:bodyPr/>
                    <a:lstStyle/>
                    <a:p>
                      <a:endParaRPr lang="en-US" dirty="0"/>
                    </a:p>
                  </a:txBody>
                  <a:tcPr/>
                </a:tc>
                <a:tc>
                  <a:txBody>
                    <a:bodyPr/>
                    <a:lstStyle/>
                    <a:p>
                      <a:r>
                        <a:rPr lang="en-US" dirty="0"/>
                        <a:t>Reduces risk by:</a:t>
                      </a:r>
                    </a:p>
                  </a:txBody>
                  <a:tcPr/>
                </a:tc>
                <a:tc>
                  <a:txBody>
                    <a:bodyPr/>
                    <a:lstStyle/>
                    <a:p>
                      <a:r>
                        <a:rPr lang="en-US" dirty="0"/>
                        <a:t>What you can do:</a:t>
                      </a:r>
                    </a:p>
                  </a:txBody>
                  <a:tcPr/>
                </a:tc>
                <a:extLst>
                  <a:ext uri="{0D108BD9-81ED-4DB2-BD59-A6C34878D82A}">
                    <a16:rowId xmlns:a16="http://schemas.microsoft.com/office/drawing/2014/main" val="274626023"/>
                  </a:ext>
                </a:extLst>
              </a:tr>
              <a:tr h="370840">
                <a:tc>
                  <a:txBody>
                    <a:bodyPr/>
                    <a:lstStyle/>
                    <a:p>
                      <a:r>
                        <a:rPr lang="en-US" sz="1400" dirty="0">
                          <a:solidFill>
                            <a:schemeClr val="tx2"/>
                          </a:solidFill>
                        </a:rPr>
                        <a:t>Acknowledge – Revenue &amp; Donors</a:t>
                      </a:r>
                    </a:p>
                  </a:txBody>
                  <a:tcPr anchor="ctr"/>
                </a:tc>
                <a:tc>
                  <a:txBody>
                    <a:bodyPr/>
                    <a:lstStyle/>
                    <a:p>
                      <a:r>
                        <a:rPr lang="en-US" sz="1400" dirty="0">
                          <a:solidFill>
                            <a:schemeClr val="tx2"/>
                          </a:solidFill>
                        </a:rPr>
                        <a:t>Providing a check and balance for funds flowing into the organization</a:t>
                      </a:r>
                    </a:p>
                  </a:txBody>
                  <a:tcPr anchor="ctr"/>
                </a:tc>
                <a:tc>
                  <a:txBody>
                    <a:bodyPr/>
                    <a:lstStyle/>
                    <a:p>
                      <a:r>
                        <a:rPr lang="en-US" sz="1400" dirty="0">
                          <a:solidFill>
                            <a:schemeClr val="tx2"/>
                          </a:solidFill>
                        </a:rPr>
                        <a:t>Regular reconciliation between finance and development</a:t>
                      </a:r>
                    </a:p>
                  </a:txBody>
                  <a:tcPr anchor="ctr"/>
                </a:tc>
                <a:extLst>
                  <a:ext uri="{0D108BD9-81ED-4DB2-BD59-A6C34878D82A}">
                    <a16:rowId xmlns:a16="http://schemas.microsoft.com/office/drawing/2014/main" val="1806081405"/>
                  </a:ext>
                </a:extLst>
              </a:tr>
              <a:tr h="370840">
                <a:tc>
                  <a:txBody>
                    <a:bodyPr/>
                    <a:lstStyle/>
                    <a:p>
                      <a:r>
                        <a:rPr lang="en-US" sz="1400" dirty="0">
                          <a:solidFill>
                            <a:schemeClr val="tx2"/>
                          </a:solidFill>
                        </a:rPr>
                        <a:t>Approve – Agreements &amp; Credit Cards</a:t>
                      </a:r>
                    </a:p>
                  </a:txBody>
                  <a:tcPr anchor="ctr"/>
                </a:tc>
                <a:tc>
                  <a:txBody>
                    <a:bodyPr/>
                    <a:lstStyle/>
                    <a:p>
                      <a:r>
                        <a:rPr lang="en-US" sz="1400" dirty="0">
                          <a:solidFill>
                            <a:schemeClr val="tx2"/>
                          </a:solidFill>
                        </a:rPr>
                        <a:t>Making staff aware of organization-wide purchasing policies and allowing management to review expenses</a:t>
                      </a:r>
                    </a:p>
                  </a:txBody>
                  <a:tcPr anchor="ctr"/>
                </a:tc>
                <a:tc>
                  <a:txBody>
                    <a:bodyPr/>
                    <a:lstStyle/>
                    <a:p>
                      <a:r>
                        <a:rPr lang="en-US" sz="1400" dirty="0">
                          <a:solidFill>
                            <a:schemeClr val="tx2"/>
                          </a:solidFill>
                        </a:rPr>
                        <a:t>Purchasing approval thresholds</a:t>
                      </a:r>
                    </a:p>
                    <a:p>
                      <a:r>
                        <a:rPr lang="en-US" sz="1400" dirty="0">
                          <a:solidFill>
                            <a:schemeClr val="tx2"/>
                          </a:solidFill>
                        </a:rPr>
                        <a:t>Clarity on appropriate use of credit cards</a:t>
                      </a:r>
                    </a:p>
                  </a:txBody>
                  <a:tcPr anchor="ctr"/>
                </a:tc>
                <a:extLst>
                  <a:ext uri="{0D108BD9-81ED-4DB2-BD59-A6C34878D82A}">
                    <a16:rowId xmlns:a16="http://schemas.microsoft.com/office/drawing/2014/main" val="1450469653"/>
                  </a:ext>
                </a:extLst>
              </a:tr>
              <a:tr h="370840">
                <a:tc>
                  <a:txBody>
                    <a:bodyPr/>
                    <a:lstStyle/>
                    <a:p>
                      <a:r>
                        <a:rPr lang="en-US" sz="1400" dirty="0">
                          <a:solidFill>
                            <a:schemeClr val="tx2"/>
                          </a:solidFill>
                        </a:rPr>
                        <a:t>Segregate – Payroll Responsibilities &amp; Major Purchases</a:t>
                      </a:r>
                    </a:p>
                  </a:txBody>
                  <a:tcPr anchor="ctr"/>
                </a:tc>
                <a:tc>
                  <a:txBody>
                    <a:bodyPr/>
                    <a:lstStyle/>
                    <a:p>
                      <a:r>
                        <a:rPr lang="en-US" sz="1400" dirty="0">
                          <a:solidFill>
                            <a:schemeClr val="tx2"/>
                          </a:solidFill>
                        </a:rPr>
                        <a:t>Ensuring no one person has control over payroll and large expenses</a:t>
                      </a:r>
                    </a:p>
                  </a:txBody>
                  <a:tcPr anchor="ctr"/>
                </a:tc>
                <a:tc>
                  <a:txBody>
                    <a:bodyPr/>
                    <a:lstStyle/>
                    <a:p>
                      <a:r>
                        <a:rPr lang="en-US" sz="1400" dirty="0">
                          <a:solidFill>
                            <a:schemeClr val="tx2"/>
                          </a:solidFill>
                        </a:rPr>
                        <a:t>Staff additions/changes and payroll processing are performed by different people</a:t>
                      </a:r>
                    </a:p>
                  </a:txBody>
                  <a:tcPr anchor="ctr"/>
                </a:tc>
                <a:extLst>
                  <a:ext uri="{0D108BD9-81ED-4DB2-BD59-A6C34878D82A}">
                    <a16:rowId xmlns:a16="http://schemas.microsoft.com/office/drawing/2014/main" val="3950340801"/>
                  </a:ext>
                </a:extLst>
              </a:tr>
              <a:tr h="370840">
                <a:tc>
                  <a:txBody>
                    <a:bodyPr/>
                    <a:lstStyle/>
                    <a:p>
                      <a:r>
                        <a:rPr lang="en-US" sz="1400" dirty="0">
                          <a:solidFill>
                            <a:schemeClr val="tx2"/>
                          </a:solidFill>
                        </a:rPr>
                        <a:t>Approve – Policies</a:t>
                      </a:r>
                    </a:p>
                  </a:txBody>
                  <a:tcPr anchor="ctr"/>
                </a:tc>
                <a:tc>
                  <a:txBody>
                    <a:bodyPr/>
                    <a:lstStyle/>
                    <a:p>
                      <a:r>
                        <a:rPr lang="en-US" sz="1400" dirty="0">
                          <a:solidFill>
                            <a:schemeClr val="tx2"/>
                          </a:solidFill>
                        </a:rPr>
                        <a:t>Promoting transparency</a:t>
                      </a:r>
                    </a:p>
                  </a:txBody>
                  <a:tcPr anchor="ctr"/>
                </a:tc>
                <a:tc>
                  <a:txBody>
                    <a:bodyPr/>
                    <a:lstStyle/>
                    <a:p>
                      <a:r>
                        <a:rPr lang="en-US" sz="1400" dirty="0">
                          <a:solidFill>
                            <a:schemeClr val="tx2"/>
                          </a:solidFill>
                        </a:rPr>
                        <a:t>Conflict of interest disclosure from both board and staff</a:t>
                      </a:r>
                    </a:p>
                    <a:p>
                      <a:r>
                        <a:rPr lang="en-US" sz="1400" dirty="0">
                          <a:solidFill>
                            <a:schemeClr val="tx2"/>
                          </a:solidFill>
                        </a:rPr>
                        <a:t>Whistleblower hotline</a:t>
                      </a:r>
                    </a:p>
                  </a:txBody>
                  <a:tcPr anchor="ctr"/>
                </a:tc>
                <a:extLst>
                  <a:ext uri="{0D108BD9-81ED-4DB2-BD59-A6C34878D82A}">
                    <a16:rowId xmlns:a16="http://schemas.microsoft.com/office/drawing/2014/main" val="3634974360"/>
                  </a:ext>
                </a:extLst>
              </a:tr>
              <a:tr h="370840">
                <a:tc>
                  <a:txBody>
                    <a:bodyPr/>
                    <a:lstStyle/>
                    <a:p>
                      <a:r>
                        <a:rPr lang="en-US" sz="1400" dirty="0">
                          <a:solidFill>
                            <a:schemeClr val="tx2"/>
                          </a:solidFill>
                        </a:rPr>
                        <a:t>Approve - Procedures</a:t>
                      </a:r>
                    </a:p>
                  </a:txBody>
                  <a:tcPr anchor="ctr"/>
                </a:tc>
                <a:tc>
                  <a:txBody>
                    <a:bodyPr/>
                    <a:lstStyle/>
                    <a:p>
                      <a:r>
                        <a:rPr lang="en-US" sz="1400" dirty="0">
                          <a:solidFill>
                            <a:schemeClr val="tx2"/>
                          </a:solidFill>
                        </a:rPr>
                        <a:t>Creating awareness of how to protect against threats to privacy and/or systems</a:t>
                      </a:r>
                    </a:p>
                  </a:txBody>
                  <a:tcPr anchor="ctr"/>
                </a:tc>
                <a:tc>
                  <a:txBody>
                    <a:bodyPr/>
                    <a:lstStyle/>
                    <a:p>
                      <a:r>
                        <a:rPr lang="en-US" sz="1400" dirty="0">
                          <a:solidFill>
                            <a:schemeClr val="tx2"/>
                          </a:solidFill>
                        </a:rPr>
                        <a:t>Staff training on what to do when encountered emails or phishing attempts</a:t>
                      </a:r>
                    </a:p>
                  </a:txBody>
                  <a:tcPr anchor="ctr"/>
                </a:tc>
                <a:extLst>
                  <a:ext uri="{0D108BD9-81ED-4DB2-BD59-A6C34878D82A}">
                    <a16:rowId xmlns:a16="http://schemas.microsoft.com/office/drawing/2014/main" val="473900816"/>
                  </a:ext>
                </a:extLst>
              </a:tr>
            </a:tbl>
          </a:graphicData>
        </a:graphic>
      </p:graphicFrame>
      <p:pic>
        <p:nvPicPr>
          <p:cNvPr id="5" name="Picture 4">
            <a:extLst>
              <a:ext uri="{FF2B5EF4-FFF2-40B4-BE49-F238E27FC236}">
                <a16:creationId xmlns:a16="http://schemas.microsoft.com/office/drawing/2014/main" id="{41EE79F2-9DC0-A80E-99DD-25AB6C483444}"/>
              </a:ext>
            </a:extLst>
          </p:cNvPr>
          <p:cNvPicPr>
            <a:picLocks noChangeAspect="1"/>
          </p:cNvPicPr>
          <p:nvPr/>
        </p:nvPicPr>
        <p:blipFill>
          <a:blip r:embed="rId3"/>
          <a:stretch>
            <a:fillRect/>
          </a:stretch>
        </p:blipFill>
        <p:spPr>
          <a:xfrm>
            <a:off x="7962326" y="4077119"/>
            <a:ext cx="1360114" cy="1363473"/>
          </a:xfrm>
          <a:prstGeom prst="rect">
            <a:avLst/>
          </a:prstGeom>
        </p:spPr>
      </p:pic>
    </p:spTree>
    <p:extLst>
      <p:ext uri="{BB962C8B-B14F-4D97-AF65-F5344CB8AC3E}">
        <p14:creationId xmlns:p14="http://schemas.microsoft.com/office/powerpoint/2010/main" val="1577774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E905F5A-53FB-3A2D-C142-E58950CAF826}"/>
              </a:ext>
            </a:extLst>
          </p:cNvPr>
          <p:cNvPicPr>
            <a:picLocks noChangeAspect="1"/>
          </p:cNvPicPr>
          <p:nvPr/>
        </p:nvPicPr>
        <p:blipFill>
          <a:blip r:embed="rId2"/>
          <a:stretch>
            <a:fillRect/>
          </a:stretch>
        </p:blipFill>
        <p:spPr>
          <a:xfrm>
            <a:off x="8201770" y="206049"/>
            <a:ext cx="762861" cy="630330"/>
          </a:xfrm>
          <a:prstGeom prst="rect">
            <a:avLst/>
          </a:prstGeom>
        </p:spPr>
      </p:pic>
      <p:sp>
        <p:nvSpPr>
          <p:cNvPr id="2" name="Text Placeholder 1">
            <a:extLst>
              <a:ext uri="{FF2B5EF4-FFF2-40B4-BE49-F238E27FC236}">
                <a16:creationId xmlns:a16="http://schemas.microsoft.com/office/drawing/2014/main" id="{3FA6C351-78D8-4FFA-EF1A-C4A89CC73800}"/>
              </a:ext>
            </a:extLst>
          </p:cNvPr>
          <p:cNvSpPr>
            <a:spLocks noGrp="1"/>
          </p:cNvSpPr>
          <p:nvPr>
            <p:ph type="body" sz="quarter" idx="11"/>
          </p:nvPr>
        </p:nvSpPr>
        <p:spPr>
          <a:xfrm>
            <a:off x="551303" y="470298"/>
            <a:ext cx="8041394" cy="431768"/>
          </a:xfrm>
        </p:spPr>
        <p:txBody>
          <a:bodyPr/>
          <a:lstStyle/>
          <a:p>
            <a:r>
              <a:rPr lang="en-US" sz="2800" dirty="0"/>
              <a:t>What This Looks Like – Leveraging Technology </a:t>
            </a:r>
          </a:p>
        </p:txBody>
      </p:sp>
      <p:sp>
        <p:nvSpPr>
          <p:cNvPr id="4" name="TextBox 3">
            <a:extLst>
              <a:ext uri="{FF2B5EF4-FFF2-40B4-BE49-F238E27FC236}">
                <a16:creationId xmlns:a16="http://schemas.microsoft.com/office/drawing/2014/main" id="{5C540CDF-B102-39D7-04C7-D07F58D0B3D9}"/>
              </a:ext>
            </a:extLst>
          </p:cNvPr>
          <p:cNvSpPr txBox="1"/>
          <p:nvPr/>
        </p:nvSpPr>
        <p:spPr>
          <a:xfrm>
            <a:off x="993914" y="1650836"/>
            <a:ext cx="2699464" cy="442674"/>
          </a:xfrm>
          <a:prstGeom prst="roundRect">
            <a:avLst/>
          </a:prstGeom>
          <a:solidFill>
            <a:schemeClr val="accent1"/>
          </a:solidFill>
        </p:spPr>
        <p:txBody>
          <a:bodyPr wrap="square" rtlCol="0">
            <a:spAutoFit/>
          </a:bodyPr>
          <a:lstStyle/>
          <a:p>
            <a:pPr algn="ctr"/>
            <a:r>
              <a:rPr lang="en-US" sz="2000" dirty="0">
                <a:solidFill>
                  <a:schemeClr val="bg1"/>
                </a:solidFill>
              </a:rPr>
              <a:t>Software Integration</a:t>
            </a:r>
          </a:p>
        </p:txBody>
      </p:sp>
      <p:sp>
        <p:nvSpPr>
          <p:cNvPr id="5" name="TextBox 4">
            <a:extLst>
              <a:ext uri="{FF2B5EF4-FFF2-40B4-BE49-F238E27FC236}">
                <a16:creationId xmlns:a16="http://schemas.microsoft.com/office/drawing/2014/main" id="{CA94A5F6-5087-6384-2E6E-C22103559394}"/>
              </a:ext>
            </a:extLst>
          </p:cNvPr>
          <p:cNvSpPr txBox="1"/>
          <p:nvPr/>
        </p:nvSpPr>
        <p:spPr>
          <a:xfrm>
            <a:off x="993913" y="2297441"/>
            <a:ext cx="2699465" cy="442674"/>
          </a:xfrm>
          <a:prstGeom prst="roundRect">
            <a:avLst/>
          </a:prstGeom>
          <a:solidFill>
            <a:schemeClr val="accent1"/>
          </a:solidFill>
        </p:spPr>
        <p:txBody>
          <a:bodyPr wrap="square" rtlCol="0">
            <a:spAutoFit/>
          </a:bodyPr>
          <a:lstStyle/>
          <a:p>
            <a:pPr algn="ctr"/>
            <a:r>
              <a:rPr lang="en-US" sz="2000" dirty="0">
                <a:solidFill>
                  <a:schemeClr val="bg1"/>
                </a:solidFill>
              </a:rPr>
              <a:t>Business Rules</a:t>
            </a:r>
          </a:p>
        </p:txBody>
      </p:sp>
      <p:sp>
        <p:nvSpPr>
          <p:cNvPr id="6" name="TextBox 5">
            <a:extLst>
              <a:ext uri="{FF2B5EF4-FFF2-40B4-BE49-F238E27FC236}">
                <a16:creationId xmlns:a16="http://schemas.microsoft.com/office/drawing/2014/main" id="{B054EBE7-542E-C9EE-4E28-6DAE22A8618D}"/>
              </a:ext>
            </a:extLst>
          </p:cNvPr>
          <p:cNvSpPr txBox="1"/>
          <p:nvPr/>
        </p:nvSpPr>
        <p:spPr>
          <a:xfrm>
            <a:off x="993914" y="2941961"/>
            <a:ext cx="2699465" cy="442674"/>
          </a:xfrm>
          <a:prstGeom prst="roundRect">
            <a:avLst/>
          </a:prstGeom>
          <a:solidFill>
            <a:schemeClr val="accent1"/>
          </a:solidFill>
        </p:spPr>
        <p:txBody>
          <a:bodyPr wrap="square" rtlCol="0">
            <a:spAutoFit/>
          </a:bodyPr>
          <a:lstStyle/>
          <a:p>
            <a:pPr algn="ctr"/>
            <a:r>
              <a:rPr lang="en-US" sz="2000" dirty="0">
                <a:solidFill>
                  <a:schemeClr val="bg1"/>
                </a:solidFill>
              </a:rPr>
              <a:t>Restricted Access</a:t>
            </a:r>
          </a:p>
        </p:txBody>
      </p:sp>
      <p:sp>
        <p:nvSpPr>
          <p:cNvPr id="7" name="TextBox 6">
            <a:extLst>
              <a:ext uri="{FF2B5EF4-FFF2-40B4-BE49-F238E27FC236}">
                <a16:creationId xmlns:a16="http://schemas.microsoft.com/office/drawing/2014/main" id="{DCC9FDEF-D354-5D0D-17B7-DD49640E81F2}"/>
              </a:ext>
            </a:extLst>
          </p:cNvPr>
          <p:cNvSpPr txBox="1"/>
          <p:nvPr/>
        </p:nvSpPr>
        <p:spPr>
          <a:xfrm>
            <a:off x="993914" y="3588566"/>
            <a:ext cx="2699465" cy="442674"/>
          </a:xfrm>
          <a:prstGeom prst="roundRect">
            <a:avLst/>
          </a:prstGeom>
          <a:solidFill>
            <a:schemeClr val="accent1"/>
          </a:solidFill>
        </p:spPr>
        <p:txBody>
          <a:bodyPr wrap="square" rtlCol="0">
            <a:spAutoFit/>
          </a:bodyPr>
          <a:lstStyle/>
          <a:p>
            <a:pPr algn="ctr"/>
            <a:r>
              <a:rPr lang="en-US" sz="2000" dirty="0">
                <a:solidFill>
                  <a:schemeClr val="bg1"/>
                </a:solidFill>
              </a:rPr>
              <a:t>Audit Trails</a:t>
            </a:r>
          </a:p>
        </p:txBody>
      </p:sp>
      <p:sp>
        <p:nvSpPr>
          <p:cNvPr id="8" name="TextBox 7">
            <a:extLst>
              <a:ext uri="{FF2B5EF4-FFF2-40B4-BE49-F238E27FC236}">
                <a16:creationId xmlns:a16="http://schemas.microsoft.com/office/drawing/2014/main" id="{81D97DC0-CB0A-9826-B243-16CE779B54D1}"/>
              </a:ext>
            </a:extLst>
          </p:cNvPr>
          <p:cNvSpPr txBox="1"/>
          <p:nvPr/>
        </p:nvSpPr>
        <p:spPr>
          <a:xfrm>
            <a:off x="604300" y="1166315"/>
            <a:ext cx="3967700" cy="400110"/>
          </a:xfrm>
          <a:prstGeom prst="rect">
            <a:avLst/>
          </a:prstGeom>
          <a:noFill/>
        </p:spPr>
        <p:txBody>
          <a:bodyPr wrap="square" rtlCol="0">
            <a:spAutoFit/>
          </a:bodyPr>
          <a:lstStyle/>
          <a:p>
            <a:r>
              <a:rPr lang="en-US" sz="2000" b="1" dirty="0"/>
              <a:t>Examples of technology controls:</a:t>
            </a:r>
          </a:p>
        </p:txBody>
      </p:sp>
      <p:sp>
        <p:nvSpPr>
          <p:cNvPr id="9" name="TextBox 8">
            <a:extLst>
              <a:ext uri="{FF2B5EF4-FFF2-40B4-BE49-F238E27FC236}">
                <a16:creationId xmlns:a16="http://schemas.microsoft.com/office/drawing/2014/main" id="{93F3BA6E-E7C7-9E41-12D9-B50C87CCE56F}"/>
              </a:ext>
            </a:extLst>
          </p:cNvPr>
          <p:cNvSpPr txBox="1"/>
          <p:nvPr/>
        </p:nvSpPr>
        <p:spPr>
          <a:xfrm>
            <a:off x="5387010" y="1652921"/>
            <a:ext cx="2699466" cy="442674"/>
          </a:xfrm>
          <a:prstGeom prst="roundRect">
            <a:avLst/>
          </a:prstGeom>
          <a:solidFill>
            <a:schemeClr val="accent1"/>
          </a:solidFill>
        </p:spPr>
        <p:txBody>
          <a:bodyPr wrap="square" rtlCol="0">
            <a:spAutoFit/>
          </a:bodyPr>
          <a:lstStyle/>
          <a:p>
            <a:pPr algn="ctr"/>
            <a:r>
              <a:rPr lang="en-US" sz="2000" dirty="0">
                <a:solidFill>
                  <a:schemeClr val="bg1"/>
                </a:solidFill>
              </a:rPr>
              <a:t>Working with the Bank</a:t>
            </a:r>
          </a:p>
        </p:txBody>
      </p:sp>
      <p:sp>
        <p:nvSpPr>
          <p:cNvPr id="10" name="TextBox 9">
            <a:extLst>
              <a:ext uri="{FF2B5EF4-FFF2-40B4-BE49-F238E27FC236}">
                <a16:creationId xmlns:a16="http://schemas.microsoft.com/office/drawing/2014/main" id="{686AD551-70F5-91ED-B1E6-0A7972C6A05D}"/>
              </a:ext>
            </a:extLst>
          </p:cNvPr>
          <p:cNvSpPr txBox="1"/>
          <p:nvPr/>
        </p:nvSpPr>
        <p:spPr>
          <a:xfrm>
            <a:off x="5387010" y="2297441"/>
            <a:ext cx="2699466" cy="442674"/>
          </a:xfrm>
          <a:prstGeom prst="roundRect">
            <a:avLst/>
          </a:prstGeom>
          <a:solidFill>
            <a:schemeClr val="accent1"/>
          </a:solidFill>
        </p:spPr>
        <p:txBody>
          <a:bodyPr wrap="square" rtlCol="0">
            <a:spAutoFit/>
          </a:bodyPr>
          <a:lstStyle/>
          <a:p>
            <a:pPr algn="ctr"/>
            <a:r>
              <a:rPr lang="en-US" sz="2000" dirty="0">
                <a:solidFill>
                  <a:schemeClr val="bg1"/>
                </a:solidFill>
              </a:rPr>
              <a:t>Purchasing Cards</a:t>
            </a:r>
          </a:p>
        </p:txBody>
      </p:sp>
      <p:sp>
        <p:nvSpPr>
          <p:cNvPr id="11" name="TextBox 10">
            <a:extLst>
              <a:ext uri="{FF2B5EF4-FFF2-40B4-BE49-F238E27FC236}">
                <a16:creationId xmlns:a16="http://schemas.microsoft.com/office/drawing/2014/main" id="{A6C4363D-B8CE-B079-400A-B219906F1C4F}"/>
              </a:ext>
            </a:extLst>
          </p:cNvPr>
          <p:cNvSpPr txBox="1"/>
          <p:nvPr/>
        </p:nvSpPr>
        <p:spPr>
          <a:xfrm>
            <a:off x="5387010" y="2941961"/>
            <a:ext cx="2699466" cy="442674"/>
          </a:xfrm>
          <a:prstGeom prst="roundRect">
            <a:avLst/>
          </a:prstGeom>
          <a:solidFill>
            <a:schemeClr val="accent1"/>
          </a:solidFill>
        </p:spPr>
        <p:txBody>
          <a:bodyPr wrap="square" rtlCol="0">
            <a:spAutoFit/>
          </a:bodyPr>
          <a:lstStyle/>
          <a:p>
            <a:pPr algn="ctr"/>
            <a:r>
              <a:rPr lang="en-US" sz="2000" dirty="0">
                <a:solidFill>
                  <a:schemeClr val="bg1"/>
                </a:solidFill>
              </a:rPr>
              <a:t>Automated Bill Pay</a:t>
            </a:r>
          </a:p>
        </p:txBody>
      </p:sp>
      <p:sp>
        <p:nvSpPr>
          <p:cNvPr id="12" name="TextBox 11">
            <a:extLst>
              <a:ext uri="{FF2B5EF4-FFF2-40B4-BE49-F238E27FC236}">
                <a16:creationId xmlns:a16="http://schemas.microsoft.com/office/drawing/2014/main" id="{DF4E89EE-173A-AFA1-1457-865D30531A72}"/>
              </a:ext>
            </a:extLst>
          </p:cNvPr>
          <p:cNvSpPr txBox="1"/>
          <p:nvPr/>
        </p:nvSpPr>
        <p:spPr>
          <a:xfrm>
            <a:off x="5387010" y="3588566"/>
            <a:ext cx="2699466" cy="442674"/>
          </a:xfrm>
          <a:prstGeom prst="roundRect">
            <a:avLst/>
          </a:prstGeom>
          <a:solidFill>
            <a:schemeClr val="accent1"/>
          </a:solidFill>
        </p:spPr>
        <p:txBody>
          <a:bodyPr wrap="square" rtlCol="0">
            <a:spAutoFit/>
          </a:bodyPr>
          <a:lstStyle/>
          <a:p>
            <a:pPr algn="ctr"/>
            <a:r>
              <a:rPr lang="en-US" sz="2000" dirty="0">
                <a:solidFill>
                  <a:schemeClr val="bg1"/>
                </a:solidFill>
              </a:rPr>
              <a:t>No Blank Checks</a:t>
            </a:r>
          </a:p>
        </p:txBody>
      </p:sp>
      <p:pic>
        <p:nvPicPr>
          <p:cNvPr id="13" name="Picture 12">
            <a:extLst>
              <a:ext uri="{FF2B5EF4-FFF2-40B4-BE49-F238E27FC236}">
                <a16:creationId xmlns:a16="http://schemas.microsoft.com/office/drawing/2014/main" id="{7382D3BE-2AD0-C6CC-08B1-CAA2E62092DE}"/>
              </a:ext>
            </a:extLst>
          </p:cNvPr>
          <p:cNvPicPr>
            <a:picLocks noChangeAspect="1"/>
          </p:cNvPicPr>
          <p:nvPr/>
        </p:nvPicPr>
        <p:blipFill>
          <a:blip r:embed="rId3"/>
          <a:stretch>
            <a:fillRect/>
          </a:stretch>
        </p:blipFill>
        <p:spPr>
          <a:xfrm>
            <a:off x="7604517" y="3878336"/>
            <a:ext cx="1360114" cy="1363473"/>
          </a:xfrm>
          <a:prstGeom prst="rect">
            <a:avLst/>
          </a:prstGeom>
        </p:spPr>
      </p:pic>
    </p:spTree>
    <p:extLst>
      <p:ext uri="{BB962C8B-B14F-4D97-AF65-F5344CB8AC3E}">
        <p14:creationId xmlns:p14="http://schemas.microsoft.com/office/powerpoint/2010/main" val="3547555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2A79ADC-B2DB-1534-4B28-1F6B76C927D2}"/>
              </a:ext>
            </a:extLst>
          </p:cNvPr>
          <p:cNvSpPr>
            <a:spLocks noGrp="1"/>
          </p:cNvSpPr>
          <p:nvPr>
            <p:ph type="body" sz="quarter" idx="11"/>
          </p:nvPr>
        </p:nvSpPr>
        <p:spPr/>
        <p:txBody>
          <a:bodyPr/>
          <a:lstStyle/>
          <a:p>
            <a:r>
              <a:rPr lang="en-US" sz="2800" dirty="0"/>
              <a:t>Understanding Risk</a:t>
            </a:r>
          </a:p>
        </p:txBody>
      </p:sp>
      <p:sp>
        <p:nvSpPr>
          <p:cNvPr id="3" name="Text Placeholder 2">
            <a:extLst>
              <a:ext uri="{FF2B5EF4-FFF2-40B4-BE49-F238E27FC236}">
                <a16:creationId xmlns:a16="http://schemas.microsoft.com/office/drawing/2014/main" id="{272D6D84-6FF3-FDB9-5971-5394A1F76605}"/>
              </a:ext>
            </a:extLst>
          </p:cNvPr>
          <p:cNvSpPr>
            <a:spLocks noGrp="1"/>
          </p:cNvSpPr>
          <p:nvPr>
            <p:ph type="body" sz="quarter" idx="12"/>
          </p:nvPr>
        </p:nvSpPr>
        <p:spPr>
          <a:xfrm>
            <a:off x="4028785" y="710199"/>
            <a:ext cx="4832944" cy="3233525"/>
          </a:xfrm>
        </p:spPr>
        <p:txBody>
          <a:bodyPr/>
          <a:lstStyle/>
          <a:p>
            <a:pPr marL="285750" indent="-285750">
              <a:lnSpc>
                <a:spcPct val="100000"/>
              </a:lnSpc>
              <a:spcBef>
                <a:spcPts val="0"/>
              </a:spcBef>
              <a:spcAft>
                <a:spcPts val="600"/>
              </a:spcAft>
              <a:buFont typeface="Arial" panose="020B0604020202020204" pitchFamily="34" charset="0"/>
              <a:buChar char="•"/>
            </a:pPr>
            <a:r>
              <a:rPr lang="en-US" dirty="0"/>
              <a:t>Compliance – violation of laws, policies, regulations</a:t>
            </a:r>
          </a:p>
          <a:p>
            <a:pPr marL="285750" indent="-285750">
              <a:lnSpc>
                <a:spcPct val="100000"/>
              </a:lnSpc>
              <a:spcBef>
                <a:spcPts val="0"/>
              </a:spcBef>
              <a:spcAft>
                <a:spcPts val="600"/>
              </a:spcAft>
              <a:buFont typeface="Arial" panose="020B0604020202020204" pitchFamily="34" charset="0"/>
              <a:buChar char="•"/>
            </a:pPr>
            <a:r>
              <a:rPr lang="en-US" dirty="0"/>
              <a:t>Financial – fraud, misappropriation of funds</a:t>
            </a:r>
          </a:p>
          <a:p>
            <a:pPr marL="285750" indent="-285750">
              <a:lnSpc>
                <a:spcPct val="100000"/>
              </a:lnSpc>
              <a:spcBef>
                <a:spcPts val="0"/>
              </a:spcBef>
              <a:spcAft>
                <a:spcPts val="600"/>
              </a:spcAft>
              <a:buFont typeface="Arial" panose="020B0604020202020204" pitchFamily="34" charset="0"/>
              <a:buChar char="•"/>
            </a:pPr>
            <a:r>
              <a:rPr lang="en-US" dirty="0"/>
              <a:t>Governance – ineffective oversight</a:t>
            </a:r>
          </a:p>
          <a:p>
            <a:pPr marL="285750" indent="-285750">
              <a:lnSpc>
                <a:spcPct val="100000"/>
              </a:lnSpc>
              <a:spcBef>
                <a:spcPts val="0"/>
              </a:spcBef>
              <a:spcAft>
                <a:spcPts val="600"/>
              </a:spcAft>
              <a:buFont typeface="Arial" panose="020B0604020202020204" pitchFamily="34" charset="0"/>
              <a:buChar char="•"/>
            </a:pPr>
            <a:r>
              <a:rPr lang="en-US" dirty="0"/>
              <a:t>Operational – poor service delivery, misuse of human capital</a:t>
            </a:r>
          </a:p>
          <a:p>
            <a:pPr marL="285750" indent="-285750">
              <a:lnSpc>
                <a:spcPct val="100000"/>
              </a:lnSpc>
              <a:spcBef>
                <a:spcPts val="0"/>
              </a:spcBef>
              <a:spcAft>
                <a:spcPts val="600"/>
              </a:spcAft>
              <a:buFont typeface="Arial" panose="020B0604020202020204" pitchFamily="34" charset="0"/>
              <a:buChar char="•"/>
            </a:pPr>
            <a:r>
              <a:rPr lang="en-US" dirty="0"/>
              <a:t>Information security – exposure of nonpublic information</a:t>
            </a:r>
          </a:p>
          <a:p>
            <a:pPr marL="285750" indent="-285750">
              <a:lnSpc>
                <a:spcPct val="100000"/>
              </a:lnSpc>
              <a:spcBef>
                <a:spcPts val="0"/>
              </a:spcBef>
              <a:spcAft>
                <a:spcPts val="600"/>
              </a:spcAft>
              <a:buFont typeface="Arial" panose="020B0604020202020204" pitchFamily="34" charset="0"/>
              <a:buChar char="•"/>
            </a:pPr>
            <a:r>
              <a:rPr lang="en-US" dirty="0"/>
              <a:t>Reputation – loss of goodwill or status</a:t>
            </a:r>
          </a:p>
          <a:p>
            <a:pPr marL="285750" indent="-285750">
              <a:lnSpc>
                <a:spcPct val="100000"/>
              </a:lnSpc>
              <a:spcBef>
                <a:spcPts val="0"/>
              </a:spcBef>
              <a:buFont typeface="Arial" panose="020B0604020202020204" pitchFamily="34" charset="0"/>
              <a:buChar char="•"/>
            </a:pPr>
            <a:r>
              <a:rPr lang="en-US" dirty="0"/>
              <a:t>Strategic – failure to keep the organization strong and relevant</a:t>
            </a:r>
          </a:p>
        </p:txBody>
      </p:sp>
      <p:sp>
        <p:nvSpPr>
          <p:cNvPr id="4" name="TextBox 3">
            <a:extLst>
              <a:ext uri="{FF2B5EF4-FFF2-40B4-BE49-F238E27FC236}">
                <a16:creationId xmlns:a16="http://schemas.microsoft.com/office/drawing/2014/main" id="{A94C9E44-7B2E-A14B-2E2A-10FB0E3B8548}"/>
              </a:ext>
            </a:extLst>
          </p:cNvPr>
          <p:cNvSpPr txBox="1"/>
          <p:nvPr/>
        </p:nvSpPr>
        <p:spPr>
          <a:xfrm>
            <a:off x="477078" y="1633993"/>
            <a:ext cx="2950190" cy="2145268"/>
          </a:xfrm>
          <a:prstGeom prst="roundRect">
            <a:avLst/>
          </a:prstGeom>
          <a:solidFill>
            <a:schemeClr val="accent1"/>
          </a:solidFill>
        </p:spPr>
        <p:txBody>
          <a:bodyPr wrap="square" rtlCol="0">
            <a:spAutoFit/>
          </a:bodyPr>
          <a:lstStyle/>
          <a:p>
            <a:r>
              <a:rPr lang="en-US" sz="2000" dirty="0">
                <a:solidFill>
                  <a:schemeClr val="bg1"/>
                </a:solidFill>
              </a:rPr>
              <a:t>Risk takes many forms but, essentially, is anything that affects an organization’s ability to meet its objectives and preserve its reputation.</a:t>
            </a:r>
          </a:p>
        </p:txBody>
      </p:sp>
      <p:pic>
        <p:nvPicPr>
          <p:cNvPr id="5" name="Picture 4">
            <a:extLst>
              <a:ext uri="{FF2B5EF4-FFF2-40B4-BE49-F238E27FC236}">
                <a16:creationId xmlns:a16="http://schemas.microsoft.com/office/drawing/2014/main" id="{C538CC98-2DF6-B2EA-7BB5-5EF01FDE026F}"/>
              </a:ext>
            </a:extLst>
          </p:cNvPr>
          <p:cNvPicPr>
            <a:picLocks noChangeAspect="1"/>
          </p:cNvPicPr>
          <p:nvPr/>
        </p:nvPicPr>
        <p:blipFill>
          <a:blip r:embed="rId2"/>
          <a:stretch>
            <a:fillRect/>
          </a:stretch>
        </p:blipFill>
        <p:spPr>
          <a:xfrm>
            <a:off x="7604517" y="3878336"/>
            <a:ext cx="1360114" cy="1363473"/>
          </a:xfrm>
          <a:prstGeom prst="rect">
            <a:avLst/>
          </a:prstGeom>
        </p:spPr>
      </p:pic>
    </p:spTree>
    <p:extLst>
      <p:ext uri="{BB962C8B-B14F-4D97-AF65-F5344CB8AC3E}">
        <p14:creationId xmlns:p14="http://schemas.microsoft.com/office/powerpoint/2010/main" val="3506079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75C35E6-5BC1-AF1E-D59C-7D0282FB2657}"/>
              </a:ext>
            </a:extLst>
          </p:cNvPr>
          <p:cNvSpPr>
            <a:spLocks noGrp="1"/>
          </p:cNvSpPr>
          <p:nvPr>
            <p:ph type="body" sz="quarter" idx="11"/>
          </p:nvPr>
        </p:nvSpPr>
        <p:spPr/>
        <p:txBody>
          <a:bodyPr/>
          <a:lstStyle/>
          <a:p>
            <a:r>
              <a:rPr lang="en-US" sz="2800" dirty="0"/>
              <a:t>Failure to Manage Risk Could Lead to:</a:t>
            </a:r>
          </a:p>
        </p:txBody>
      </p:sp>
      <p:sp>
        <p:nvSpPr>
          <p:cNvPr id="3" name="Text Placeholder 2">
            <a:extLst>
              <a:ext uri="{FF2B5EF4-FFF2-40B4-BE49-F238E27FC236}">
                <a16:creationId xmlns:a16="http://schemas.microsoft.com/office/drawing/2014/main" id="{F35E22EC-3883-BEE3-BA0D-0011AC1C361A}"/>
              </a:ext>
            </a:extLst>
          </p:cNvPr>
          <p:cNvSpPr>
            <a:spLocks noGrp="1"/>
          </p:cNvSpPr>
          <p:nvPr>
            <p:ph type="body" sz="quarter" idx="12"/>
          </p:nvPr>
        </p:nvSpPr>
        <p:spPr/>
        <p:txBody>
          <a:bodyPr/>
          <a:lstStyle/>
          <a:p>
            <a:pPr marL="285750" indent="-285750">
              <a:buFont typeface="Arial" panose="020B0604020202020204" pitchFamily="34" charset="0"/>
              <a:buChar char="•"/>
            </a:pPr>
            <a:r>
              <a:rPr lang="en-US" sz="2000" dirty="0"/>
              <a:t>Loss of major funding</a:t>
            </a:r>
          </a:p>
          <a:p>
            <a:pPr marL="285750" indent="-285750">
              <a:buFont typeface="Arial" panose="020B0604020202020204" pitchFamily="34" charset="0"/>
              <a:buChar char="•"/>
            </a:pPr>
            <a:r>
              <a:rPr lang="en-US" sz="2000" dirty="0"/>
              <a:t>Unsuccessful fundraising projects</a:t>
            </a:r>
          </a:p>
          <a:p>
            <a:pPr marL="285750" indent="-285750">
              <a:buFont typeface="Arial" panose="020B0604020202020204" pitchFamily="34" charset="0"/>
              <a:buChar char="•"/>
            </a:pPr>
            <a:r>
              <a:rPr lang="en-US" sz="2000" dirty="0"/>
              <a:t>Failure of a project or initiative</a:t>
            </a:r>
          </a:p>
          <a:p>
            <a:pPr marL="285750" indent="-285750">
              <a:buFont typeface="Arial" panose="020B0604020202020204" pitchFamily="34" charset="0"/>
              <a:buChar char="•"/>
            </a:pPr>
            <a:r>
              <a:rPr lang="en-US" sz="2000" dirty="0"/>
              <a:t>Inadequate response to emergencies</a:t>
            </a:r>
          </a:p>
          <a:p>
            <a:pPr marL="285750" indent="-285750">
              <a:buFont typeface="Arial" panose="020B0604020202020204" pitchFamily="34" charset="0"/>
              <a:buChar char="•"/>
            </a:pPr>
            <a:r>
              <a:rPr lang="en-US" sz="2000" dirty="0"/>
              <a:t>Programs and services no longer in demand</a:t>
            </a:r>
          </a:p>
          <a:p>
            <a:pPr marL="285750" indent="-285750">
              <a:buFont typeface="Arial" panose="020B0604020202020204" pitchFamily="34" charset="0"/>
              <a:buChar char="•"/>
            </a:pPr>
            <a:r>
              <a:rPr lang="en-US" sz="2000" dirty="0"/>
              <a:t>Excessive cost of human and other resources</a:t>
            </a:r>
          </a:p>
          <a:p>
            <a:pPr marL="285750" indent="-285750">
              <a:buFont typeface="Arial" panose="020B0604020202020204" pitchFamily="34" charset="0"/>
              <a:buChar char="•"/>
            </a:pPr>
            <a:r>
              <a:rPr lang="en-US" sz="2000" dirty="0"/>
              <a:t>Loss and theft of information</a:t>
            </a:r>
          </a:p>
          <a:p>
            <a:pPr marL="285750" indent="-285750">
              <a:buFont typeface="Arial" panose="020B0604020202020204" pitchFamily="34" charset="0"/>
              <a:buChar char="•"/>
            </a:pPr>
            <a:r>
              <a:rPr lang="en-US" sz="2000" dirty="0"/>
              <a:t>Inability to perform functions that depend on technology</a:t>
            </a:r>
          </a:p>
        </p:txBody>
      </p:sp>
      <p:pic>
        <p:nvPicPr>
          <p:cNvPr id="4" name="Picture 3">
            <a:extLst>
              <a:ext uri="{FF2B5EF4-FFF2-40B4-BE49-F238E27FC236}">
                <a16:creationId xmlns:a16="http://schemas.microsoft.com/office/drawing/2014/main" id="{B4D3351A-DFAD-4D1A-A4D0-A3E6E4537BBA}"/>
              </a:ext>
            </a:extLst>
          </p:cNvPr>
          <p:cNvPicPr>
            <a:picLocks noChangeAspect="1"/>
          </p:cNvPicPr>
          <p:nvPr/>
        </p:nvPicPr>
        <p:blipFill>
          <a:blip r:embed="rId2"/>
          <a:stretch>
            <a:fillRect/>
          </a:stretch>
        </p:blipFill>
        <p:spPr>
          <a:xfrm>
            <a:off x="7604517" y="3878336"/>
            <a:ext cx="1360114" cy="1363473"/>
          </a:xfrm>
          <a:prstGeom prst="rect">
            <a:avLst/>
          </a:prstGeom>
        </p:spPr>
      </p:pic>
    </p:spTree>
    <p:extLst>
      <p:ext uri="{BB962C8B-B14F-4D97-AF65-F5344CB8AC3E}">
        <p14:creationId xmlns:p14="http://schemas.microsoft.com/office/powerpoint/2010/main" val="2546167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49AA7E0-02A0-554F-A58B-29E374A7F371}"/>
              </a:ext>
            </a:extLst>
          </p:cNvPr>
          <p:cNvSpPr>
            <a:spLocks noGrp="1"/>
          </p:cNvSpPr>
          <p:nvPr>
            <p:ph type="body" sz="quarter" idx="11"/>
          </p:nvPr>
        </p:nvSpPr>
        <p:spPr/>
        <p:txBody>
          <a:bodyPr/>
          <a:lstStyle/>
          <a:p>
            <a:r>
              <a:rPr lang="en-US" sz="2800" dirty="0"/>
              <a:t>Disclaimer</a:t>
            </a:r>
          </a:p>
        </p:txBody>
      </p:sp>
      <p:sp>
        <p:nvSpPr>
          <p:cNvPr id="5" name="Text Placeholder 4">
            <a:extLst>
              <a:ext uri="{FF2B5EF4-FFF2-40B4-BE49-F238E27FC236}">
                <a16:creationId xmlns:a16="http://schemas.microsoft.com/office/drawing/2014/main" id="{B2234AAE-F673-FE47-B900-6CBC46C43A11}"/>
              </a:ext>
            </a:extLst>
          </p:cNvPr>
          <p:cNvSpPr>
            <a:spLocks noGrp="1"/>
          </p:cNvSpPr>
          <p:nvPr>
            <p:ph type="body" sz="quarter" idx="12"/>
          </p:nvPr>
        </p:nvSpPr>
        <p:spPr>
          <a:xfrm>
            <a:off x="538162" y="1007909"/>
            <a:ext cx="8041397" cy="3552164"/>
          </a:xfrm>
        </p:spPr>
        <p:txBody>
          <a:bodyPr/>
          <a:lstStyle/>
          <a:p>
            <a:pPr marL="171450" indent="-171450">
              <a:lnSpc>
                <a:spcPct val="100000"/>
              </a:lnSpc>
              <a:spcBef>
                <a:spcPts val="0"/>
              </a:spcBef>
              <a:buFont typeface="Arial" panose="020B0604020202020204" pitchFamily="34" charset="0"/>
              <a:buChar char="•"/>
            </a:pPr>
            <a:r>
              <a:rPr lang="en-US" sz="1300" i="1" dirty="0"/>
              <a:t>This presentation is a compilation of several resources that were created by Judy Millesen and also pulled in from other key resources that Judy works in collaboration with as a consultant. </a:t>
            </a:r>
          </a:p>
          <a:p>
            <a:pPr marL="171450" indent="-171450">
              <a:lnSpc>
                <a:spcPct val="100000"/>
              </a:lnSpc>
              <a:spcBef>
                <a:spcPts val="0"/>
              </a:spcBef>
              <a:buFont typeface="Arial" panose="020B0604020202020204" pitchFamily="34" charset="0"/>
              <a:buChar char="•"/>
            </a:pPr>
            <a:endParaRPr lang="en-US" sz="1300" i="1" dirty="0"/>
          </a:p>
          <a:p>
            <a:pPr marL="171450" indent="-171450">
              <a:lnSpc>
                <a:spcPct val="100000"/>
              </a:lnSpc>
              <a:spcBef>
                <a:spcPts val="0"/>
              </a:spcBef>
              <a:buFont typeface="Arial" panose="020B0604020202020204" pitchFamily="34" charset="0"/>
              <a:buChar char="•"/>
            </a:pPr>
            <a:r>
              <a:rPr lang="en-US" sz="1300" i="1" dirty="0"/>
              <a:t>The information in this presentation does not provide nor replace legal, accounting or insurance advice; be sure to utilize professional counsel in the areas of legal, accounting or insurance. Presenter accepts no liability if there are any damages caused by your organization due to the use or interpretation of the information in this document. </a:t>
            </a:r>
          </a:p>
          <a:p>
            <a:pPr marL="171450" indent="-171450">
              <a:lnSpc>
                <a:spcPct val="100000"/>
              </a:lnSpc>
              <a:spcBef>
                <a:spcPts val="0"/>
              </a:spcBef>
              <a:buFont typeface="Arial" panose="020B0604020202020204" pitchFamily="34" charset="0"/>
              <a:buChar char="•"/>
            </a:pPr>
            <a:endParaRPr lang="en-US" sz="1300" i="1" dirty="0"/>
          </a:p>
          <a:p>
            <a:pPr marL="171450" indent="-171450">
              <a:lnSpc>
                <a:spcPct val="100000"/>
              </a:lnSpc>
              <a:spcBef>
                <a:spcPts val="0"/>
              </a:spcBef>
              <a:buFont typeface="Arial" panose="020B0604020202020204" pitchFamily="34" charset="0"/>
              <a:buChar char="•"/>
            </a:pPr>
            <a:r>
              <a:rPr lang="en-US" sz="1300" i="1" dirty="0"/>
              <a:t>Association Options, LLC has exercised due and customary care in preparing this presentation but has not, save as specifically stated, independently verified information provided by others in this document. No other warranty, express or implied, is made in relation to the conduct of the course or the contents of this document. Therefore, Association Options, LLC assumes no liability for any loss resulting from errors, omissions or misrepresentations made by others. </a:t>
            </a:r>
          </a:p>
          <a:p>
            <a:pPr marL="171450" indent="-171450">
              <a:lnSpc>
                <a:spcPct val="100000"/>
              </a:lnSpc>
              <a:spcBef>
                <a:spcPts val="0"/>
              </a:spcBef>
              <a:buFont typeface="Arial" panose="020B0604020202020204" pitchFamily="34" charset="0"/>
              <a:buChar char="•"/>
            </a:pPr>
            <a:endParaRPr lang="en-US" sz="1300" i="1" dirty="0"/>
          </a:p>
          <a:p>
            <a:pPr marL="171450" indent="-171450">
              <a:lnSpc>
                <a:spcPct val="100000"/>
              </a:lnSpc>
              <a:spcBef>
                <a:spcPts val="0"/>
              </a:spcBef>
              <a:buFont typeface="Arial" panose="020B0604020202020204" pitchFamily="34" charset="0"/>
              <a:buChar char="•"/>
            </a:pPr>
            <a:r>
              <a:rPr lang="en-US" sz="1300" i="1" dirty="0"/>
              <a:t>Any recommendations, opinions or findings stated in this presentation are based on circumstances and facts as they existed at the time Association Options, LLC performed the work. Any changes in such circumstances and facts upon which this presentation is based may adversely affect any recommendations, opinions or findings contained within. </a:t>
            </a:r>
          </a:p>
          <a:p>
            <a:endParaRPr lang="en-US" dirty="0"/>
          </a:p>
        </p:txBody>
      </p:sp>
      <p:pic>
        <p:nvPicPr>
          <p:cNvPr id="2" name="Picture 1">
            <a:extLst>
              <a:ext uri="{FF2B5EF4-FFF2-40B4-BE49-F238E27FC236}">
                <a16:creationId xmlns:a16="http://schemas.microsoft.com/office/drawing/2014/main" id="{7487831D-0D67-F1BC-4F38-CDB6DA35FF11}"/>
              </a:ext>
            </a:extLst>
          </p:cNvPr>
          <p:cNvPicPr>
            <a:picLocks noChangeAspect="1"/>
          </p:cNvPicPr>
          <p:nvPr/>
        </p:nvPicPr>
        <p:blipFill>
          <a:blip r:embed="rId2"/>
          <a:stretch>
            <a:fillRect/>
          </a:stretch>
        </p:blipFill>
        <p:spPr>
          <a:xfrm>
            <a:off x="7604517" y="3878336"/>
            <a:ext cx="1360114" cy="1363473"/>
          </a:xfrm>
          <a:prstGeom prst="rect">
            <a:avLst/>
          </a:prstGeom>
        </p:spPr>
      </p:pic>
    </p:spTree>
    <p:extLst>
      <p:ext uri="{BB962C8B-B14F-4D97-AF65-F5344CB8AC3E}">
        <p14:creationId xmlns:p14="http://schemas.microsoft.com/office/powerpoint/2010/main" val="2135487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2C8BC6-6FCC-ADC0-03CB-33B6465A79B2}"/>
              </a:ext>
            </a:extLst>
          </p:cNvPr>
          <p:cNvPicPr>
            <a:picLocks noChangeAspect="1"/>
          </p:cNvPicPr>
          <p:nvPr/>
        </p:nvPicPr>
        <p:blipFill>
          <a:blip r:embed="rId2"/>
          <a:stretch>
            <a:fillRect/>
          </a:stretch>
        </p:blipFill>
        <p:spPr>
          <a:xfrm>
            <a:off x="5210410" y="1255538"/>
            <a:ext cx="3667320" cy="2738266"/>
          </a:xfrm>
          <a:prstGeom prst="rect">
            <a:avLst/>
          </a:prstGeom>
        </p:spPr>
      </p:pic>
      <p:sp>
        <p:nvSpPr>
          <p:cNvPr id="2" name="Text Placeholder 1">
            <a:extLst>
              <a:ext uri="{FF2B5EF4-FFF2-40B4-BE49-F238E27FC236}">
                <a16:creationId xmlns:a16="http://schemas.microsoft.com/office/drawing/2014/main" id="{37C82810-C36B-2B1F-FE1B-8C3051FC33C1}"/>
              </a:ext>
            </a:extLst>
          </p:cNvPr>
          <p:cNvSpPr>
            <a:spLocks noGrp="1"/>
          </p:cNvSpPr>
          <p:nvPr>
            <p:ph type="body" sz="quarter" idx="11"/>
          </p:nvPr>
        </p:nvSpPr>
        <p:spPr/>
        <p:txBody>
          <a:bodyPr/>
          <a:lstStyle/>
          <a:p>
            <a:r>
              <a:rPr lang="en-US" sz="2800" dirty="0"/>
              <a:t>Risk Management</a:t>
            </a:r>
          </a:p>
        </p:txBody>
      </p:sp>
      <p:sp>
        <p:nvSpPr>
          <p:cNvPr id="3" name="Text Placeholder 2">
            <a:extLst>
              <a:ext uri="{FF2B5EF4-FFF2-40B4-BE49-F238E27FC236}">
                <a16:creationId xmlns:a16="http://schemas.microsoft.com/office/drawing/2014/main" id="{F1339571-988E-98B7-1C0E-562B75DBB50E}"/>
              </a:ext>
            </a:extLst>
          </p:cNvPr>
          <p:cNvSpPr>
            <a:spLocks noGrp="1"/>
          </p:cNvSpPr>
          <p:nvPr>
            <p:ph type="body" sz="quarter" idx="12"/>
          </p:nvPr>
        </p:nvSpPr>
        <p:spPr>
          <a:xfrm>
            <a:off x="538162" y="1007909"/>
            <a:ext cx="5027751" cy="3233525"/>
          </a:xfrm>
        </p:spPr>
        <p:txBody>
          <a:bodyPr/>
          <a:lstStyle/>
          <a:p>
            <a:pPr marL="285750" indent="-285750">
              <a:lnSpc>
                <a:spcPct val="100000"/>
              </a:lnSpc>
              <a:spcBef>
                <a:spcPts val="0"/>
              </a:spcBef>
              <a:buFont typeface="Arial" panose="020B0604020202020204" pitchFamily="34" charset="0"/>
              <a:buChar char="•"/>
            </a:pPr>
            <a:r>
              <a:rPr lang="en-US" sz="2000" dirty="0"/>
              <a:t>Identifying, assessing, and working to mitigate (lessen the consequences of) risks in your organization’s work</a:t>
            </a:r>
          </a:p>
          <a:p>
            <a:pPr marL="285750" indent="-285750">
              <a:lnSpc>
                <a:spcPct val="100000"/>
              </a:lnSpc>
              <a:spcBef>
                <a:spcPts val="0"/>
              </a:spcBef>
              <a:buFont typeface="Arial" panose="020B0604020202020204" pitchFamily="34" charset="0"/>
              <a:buChar char="•"/>
            </a:pPr>
            <a:endParaRPr lang="en-US" dirty="0"/>
          </a:p>
          <a:p>
            <a:pPr marL="285750" indent="-285750">
              <a:lnSpc>
                <a:spcPct val="100000"/>
              </a:lnSpc>
              <a:spcBef>
                <a:spcPts val="0"/>
              </a:spcBef>
              <a:buFont typeface="Arial" panose="020B0604020202020204" pitchFamily="34" charset="0"/>
              <a:buChar char="•"/>
            </a:pPr>
            <a:r>
              <a:rPr lang="en-US" sz="2000" dirty="0"/>
              <a:t>We do this by:</a:t>
            </a:r>
          </a:p>
          <a:p>
            <a:pPr marL="628650" lvl="1" indent="-285750">
              <a:lnSpc>
                <a:spcPct val="100000"/>
              </a:lnSpc>
              <a:spcBef>
                <a:spcPts val="0"/>
              </a:spcBef>
              <a:buFont typeface="Arial" panose="020B0604020202020204" pitchFamily="34" charset="0"/>
              <a:buChar char="•"/>
            </a:pPr>
            <a:r>
              <a:rPr lang="en-US" sz="1800" dirty="0"/>
              <a:t>Assuring there are processes in place – written guidelines that help you ask the right questions</a:t>
            </a:r>
          </a:p>
          <a:p>
            <a:pPr marL="628650" lvl="1" indent="-285750">
              <a:lnSpc>
                <a:spcPct val="100000"/>
              </a:lnSpc>
              <a:spcBef>
                <a:spcPts val="0"/>
              </a:spcBef>
              <a:buFont typeface="Arial" panose="020B0604020202020204" pitchFamily="34" charset="0"/>
              <a:buChar char="•"/>
            </a:pPr>
            <a:r>
              <a:rPr lang="en-US" sz="1800" dirty="0"/>
              <a:t>Board and staff identification of risks and consequences</a:t>
            </a:r>
          </a:p>
          <a:p>
            <a:pPr marL="628650" lvl="1" indent="-285750">
              <a:lnSpc>
                <a:spcPct val="100000"/>
              </a:lnSpc>
              <a:spcBef>
                <a:spcPts val="0"/>
              </a:spcBef>
              <a:buFont typeface="Arial" panose="020B0604020202020204" pitchFamily="34" charset="0"/>
              <a:buChar char="•"/>
            </a:pPr>
            <a:r>
              <a:rPr lang="en-US" sz="1800" dirty="0"/>
              <a:t>Follow tested practices and control measures to manage the risk</a:t>
            </a:r>
          </a:p>
          <a:p>
            <a:endParaRPr lang="en-US" dirty="0"/>
          </a:p>
        </p:txBody>
      </p:sp>
      <p:pic>
        <p:nvPicPr>
          <p:cNvPr id="5" name="Picture 4">
            <a:extLst>
              <a:ext uri="{FF2B5EF4-FFF2-40B4-BE49-F238E27FC236}">
                <a16:creationId xmlns:a16="http://schemas.microsoft.com/office/drawing/2014/main" id="{38333929-FBC2-DF5E-3D58-7370D00D611B}"/>
              </a:ext>
            </a:extLst>
          </p:cNvPr>
          <p:cNvPicPr>
            <a:picLocks noChangeAspect="1"/>
          </p:cNvPicPr>
          <p:nvPr/>
        </p:nvPicPr>
        <p:blipFill>
          <a:blip r:embed="rId3"/>
          <a:stretch>
            <a:fillRect/>
          </a:stretch>
        </p:blipFill>
        <p:spPr>
          <a:xfrm>
            <a:off x="7604517" y="3878336"/>
            <a:ext cx="1360114" cy="1363473"/>
          </a:xfrm>
          <a:prstGeom prst="rect">
            <a:avLst/>
          </a:prstGeom>
        </p:spPr>
      </p:pic>
    </p:spTree>
    <p:extLst>
      <p:ext uri="{BB962C8B-B14F-4D97-AF65-F5344CB8AC3E}">
        <p14:creationId xmlns:p14="http://schemas.microsoft.com/office/powerpoint/2010/main" val="1584342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657837-B57D-58F3-C4F7-5EF767C76563}"/>
              </a:ext>
            </a:extLst>
          </p:cNvPr>
          <p:cNvSpPr>
            <a:spLocks noGrp="1"/>
          </p:cNvSpPr>
          <p:nvPr>
            <p:ph type="body" sz="quarter" idx="11"/>
          </p:nvPr>
        </p:nvSpPr>
        <p:spPr/>
        <p:txBody>
          <a:bodyPr/>
          <a:lstStyle/>
          <a:p>
            <a:r>
              <a:rPr lang="en-US" sz="2800" dirty="0"/>
              <a:t>Manage Risk</a:t>
            </a:r>
          </a:p>
        </p:txBody>
      </p:sp>
      <p:sp>
        <p:nvSpPr>
          <p:cNvPr id="3" name="Text Placeholder 2">
            <a:extLst>
              <a:ext uri="{FF2B5EF4-FFF2-40B4-BE49-F238E27FC236}">
                <a16:creationId xmlns:a16="http://schemas.microsoft.com/office/drawing/2014/main" id="{943F7470-BBCE-7008-2E85-45678A5C2EAC}"/>
              </a:ext>
            </a:extLst>
          </p:cNvPr>
          <p:cNvSpPr>
            <a:spLocks noGrp="1"/>
          </p:cNvSpPr>
          <p:nvPr>
            <p:ph type="body" sz="quarter" idx="12"/>
          </p:nvPr>
        </p:nvSpPr>
        <p:spPr>
          <a:xfrm>
            <a:off x="538162" y="1506772"/>
            <a:ext cx="8041397" cy="2734662"/>
          </a:xfrm>
        </p:spPr>
        <p:txBody>
          <a:bodyPr/>
          <a:lstStyle/>
          <a:p>
            <a:pPr>
              <a:spcAft>
                <a:spcPts val="600"/>
              </a:spcAft>
            </a:pPr>
            <a:r>
              <a:rPr lang="en-US" sz="2000" dirty="0"/>
              <a:t>Four ways to manage risk</a:t>
            </a:r>
          </a:p>
          <a:p>
            <a:pPr marL="685800" lvl="1">
              <a:lnSpc>
                <a:spcPct val="100000"/>
              </a:lnSpc>
              <a:spcBef>
                <a:spcPts val="0"/>
              </a:spcBef>
              <a:spcAft>
                <a:spcPts val="600"/>
              </a:spcAft>
              <a:buFont typeface="Arial" panose="020B0604020202020204" pitchFamily="34" charset="0"/>
              <a:buChar char="•"/>
            </a:pPr>
            <a:r>
              <a:rPr lang="en-US" sz="1800" dirty="0"/>
              <a:t>Avoid it – could be good or could mean missed opportunities</a:t>
            </a:r>
          </a:p>
          <a:p>
            <a:pPr marL="685800" lvl="1">
              <a:lnSpc>
                <a:spcPct val="100000"/>
              </a:lnSpc>
              <a:spcBef>
                <a:spcPts val="0"/>
              </a:spcBef>
              <a:spcAft>
                <a:spcPts val="600"/>
              </a:spcAft>
              <a:buFont typeface="Arial" panose="020B0604020202020204" pitchFamily="34" charset="0"/>
              <a:buChar char="•"/>
            </a:pPr>
            <a:r>
              <a:rPr lang="en-US" sz="1800" dirty="0"/>
              <a:t>Transfer risk (share it) – insurance is one way to share risk</a:t>
            </a:r>
          </a:p>
          <a:p>
            <a:pPr marL="685800" lvl="1">
              <a:lnSpc>
                <a:spcPct val="100000"/>
              </a:lnSpc>
              <a:spcBef>
                <a:spcPts val="0"/>
              </a:spcBef>
              <a:spcAft>
                <a:spcPts val="600"/>
              </a:spcAft>
              <a:buFont typeface="Arial" panose="020B0604020202020204" pitchFamily="34" charset="0"/>
              <a:buChar char="•"/>
            </a:pPr>
            <a:r>
              <a:rPr lang="en-US" sz="1800" dirty="0"/>
              <a:t>Mitigate risk (lessen it) – develop procedures with checks and balances to detect and reduce the likelihood of risk (e.g., internal controls, accurate record-keeping</a:t>
            </a:r>
          </a:p>
          <a:p>
            <a:pPr marL="685800" lvl="1">
              <a:lnSpc>
                <a:spcPct val="100000"/>
              </a:lnSpc>
              <a:spcBef>
                <a:spcPts val="0"/>
              </a:spcBef>
              <a:spcAft>
                <a:spcPts val="600"/>
              </a:spcAft>
              <a:buFont typeface="Arial" panose="020B0604020202020204" pitchFamily="34" charset="0"/>
              <a:buChar char="•"/>
            </a:pPr>
            <a:r>
              <a:rPr lang="en-US" sz="1800" dirty="0"/>
              <a:t>Accept risk – if there is unlikely to be harm, perhaps the risk is warranted</a:t>
            </a:r>
          </a:p>
          <a:p>
            <a:endParaRPr lang="en-US" dirty="0"/>
          </a:p>
          <a:p>
            <a:endParaRPr lang="en-US" dirty="0"/>
          </a:p>
        </p:txBody>
      </p:sp>
      <p:pic>
        <p:nvPicPr>
          <p:cNvPr id="4" name="Picture 3">
            <a:extLst>
              <a:ext uri="{FF2B5EF4-FFF2-40B4-BE49-F238E27FC236}">
                <a16:creationId xmlns:a16="http://schemas.microsoft.com/office/drawing/2014/main" id="{67B9D8B2-70C9-6A35-5640-065D129D122E}"/>
              </a:ext>
            </a:extLst>
          </p:cNvPr>
          <p:cNvPicPr>
            <a:picLocks noChangeAspect="1"/>
          </p:cNvPicPr>
          <p:nvPr/>
        </p:nvPicPr>
        <p:blipFill>
          <a:blip r:embed="rId2"/>
          <a:stretch>
            <a:fillRect/>
          </a:stretch>
        </p:blipFill>
        <p:spPr>
          <a:xfrm>
            <a:off x="7604517" y="3878336"/>
            <a:ext cx="1360114" cy="1363473"/>
          </a:xfrm>
          <a:prstGeom prst="rect">
            <a:avLst/>
          </a:prstGeom>
        </p:spPr>
      </p:pic>
    </p:spTree>
    <p:extLst>
      <p:ext uri="{BB962C8B-B14F-4D97-AF65-F5344CB8AC3E}">
        <p14:creationId xmlns:p14="http://schemas.microsoft.com/office/powerpoint/2010/main" val="2202181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B8BB986-53DE-DF64-1B0D-2DB08DFCE6F7}"/>
              </a:ext>
            </a:extLst>
          </p:cNvPr>
          <p:cNvSpPr>
            <a:spLocks noGrp="1"/>
          </p:cNvSpPr>
          <p:nvPr>
            <p:ph type="body" sz="quarter" idx="11"/>
          </p:nvPr>
        </p:nvSpPr>
        <p:spPr/>
        <p:txBody>
          <a:bodyPr/>
          <a:lstStyle/>
          <a:p>
            <a:r>
              <a:rPr lang="en-US" sz="2800" dirty="0"/>
              <a:t>Monitor Risk</a:t>
            </a:r>
          </a:p>
        </p:txBody>
      </p:sp>
      <p:sp>
        <p:nvSpPr>
          <p:cNvPr id="3" name="Text Placeholder 2">
            <a:extLst>
              <a:ext uri="{FF2B5EF4-FFF2-40B4-BE49-F238E27FC236}">
                <a16:creationId xmlns:a16="http://schemas.microsoft.com/office/drawing/2014/main" id="{A7C49FB1-1F46-AC82-F63D-C55CDE64CF21}"/>
              </a:ext>
            </a:extLst>
          </p:cNvPr>
          <p:cNvSpPr>
            <a:spLocks noGrp="1"/>
          </p:cNvSpPr>
          <p:nvPr>
            <p:ph type="body" sz="quarter" idx="12"/>
          </p:nvPr>
        </p:nvSpPr>
        <p:spPr/>
        <p:txBody>
          <a:bodyPr/>
          <a:lstStyle/>
          <a:p>
            <a:r>
              <a:rPr lang="en-US" sz="2000" dirty="0"/>
              <a:t>Monitoring and learning from risk involves questions such as:</a:t>
            </a:r>
          </a:p>
          <a:p>
            <a:endParaRPr lang="en-US" dirty="0"/>
          </a:p>
        </p:txBody>
      </p:sp>
      <p:sp>
        <p:nvSpPr>
          <p:cNvPr id="4" name="TextBox 3">
            <a:extLst>
              <a:ext uri="{FF2B5EF4-FFF2-40B4-BE49-F238E27FC236}">
                <a16:creationId xmlns:a16="http://schemas.microsoft.com/office/drawing/2014/main" id="{2E77CF63-5377-6C4C-10E7-C2CE99D96D67}"/>
              </a:ext>
            </a:extLst>
          </p:cNvPr>
          <p:cNvSpPr txBox="1"/>
          <p:nvPr/>
        </p:nvSpPr>
        <p:spPr>
          <a:xfrm>
            <a:off x="611997" y="1572058"/>
            <a:ext cx="2178758" cy="817245"/>
          </a:xfrm>
          <a:prstGeom prst="roundRect">
            <a:avLst/>
          </a:prstGeom>
          <a:solidFill>
            <a:schemeClr val="bg1">
              <a:lumMod val="95000"/>
            </a:schemeClr>
          </a:solidFill>
        </p:spPr>
        <p:txBody>
          <a:bodyPr wrap="square" rtlCol="0">
            <a:spAutoFit/>
          </a:bodyPr>
          <a:lstStyle/>
          <a:p>
            <a:r>
              <a:rPr lang="en-US" sz="1400" dirty="0">
                <a:solidFill>
                  <a:schemeClr val="tx2"/>
                </a:solidFill>
              </a:rPr>
              <a:t>What are we doing about the major risks we have identified? </a:t>
            </a:r>
          </a:p>
        </p:txBody>
      </p:sp>
      <p:sp>
        <p:nvSpPr>
          <p:cNvPr id="5" name="TextBox 4">
            <a:extLst>
              <a:ext uri="{FF2B5EF4-FFF2-40B4-BE49-F238E27FC236}">
                <a16:creationId xmlns:a16="http://schemas.microsoft.com/office/drawing/2014/main" id="{F3936584-E9A5-9500-DA56-9C8201F884DD}"/>
              </a:ext>
            </a:extLst>
          </p:cNvPr>
          <p:cNvSpPr txBox="1"/>
          <p:nvPr/>
        </p:nvSpPr>
        <p:spPr>
          <a:xfrm>
            <a:off x="3371305" y="1657365"/>
            <a:ext cx="2130998" cy="578882"/>
          </a:xfrm>
          <a:prstGeom prst="roundRect">
            <a:avLst/>
          </a:prstGeom>
          <a:solidFill>
            <a:schemeClr val="bg1">
              <a:lumMod val="95000"/>
            </a:schemeClr>
          </a:solidFill>
        </p:spPr>
        <p:txBody>
          <a:bodyPr wrap="square" rtlCol="0">
            <a:spAutoFit/>
          </a:bodyPr>
          <a:lstStyle/>
          <a:p>
            <a:r>
              <a:rPr lang="en-US" sz="1400" dirty="0">
                <a:solidFill>
                  <a:schemeClr val="tx2"/>
                </a:solidFill>
              </a:rPr>
              <a:t>Are we achieving the results we planned? </a:t>
            </a:r>
          </a:p>
        </p:txBody>
      </p:sp>
      <p:sp>
        <p:nvSpPr>
          <p:cNvPr id="6" name="TextBox 5">
            <a:extLst>
              <a:ext uri="{FF2B5EF4-FFF2-40B4-BE49-F238E27FC236}">
                <a16:creationId xmlns:a16="http://schemas.microsoft.com/office/drawing/2014/main" id="{05FFF373-AF9C-9682-566B-2FB9D91C9288}"/>
              </a:ext>
            </a:extLst>
          </p:cNvPr>
          <p:cNvSpPr txBox="1"/>
          <p:nvPr/>
        </p:nvSpPr>
        <p:spPr>
          <a:xfrm>
            <a:off x="6279729" y="1687416"/>
            <a:ext cx="2029085" cy="817245"/>
          </a:xfrm>
          <a:prstGeom prst="roundRect">
            <a:avLst/>
          </a:prstGeom>
          <a:solidFill>
            <a:schemeClr val="bg1">
              <a:lumMod val="95000"/>
            </a:schemeClr>
          </a:solidFill>
        </p:spPr>
        <p:txBody>
          <a:bodyPr wrap="square" rtlCol="0">
            <a:spAutoFit/>
          </a:bodyPr>
          <a:lstStyle/>
          <a:p>
            <a:r>
              <a:rPr lang="en-US" sz="1400" dirty="0">
                <a:solidFill>
                  <a:schemeClr val="tx2"/>
                </a:solidFill>
              </a:rPr>
              <a:t>Are we monitoring and learning from control breakdowns and losses?</a:t>
            </a:r>
          </a:p>
        </p:txBody>
      </p:sp>
      <p:sp>
        <p:nvSpPr>
          <p:cNvPr id="7" name="TextBox 6">
            <a:extLst>
              <a:ext uri="{FF2B5EF4-FFF2-40B4-BE49-F238E27FC236}">
                <a16:creationId xmlns:a16="http://schemas.microsoft.com/office/drawing/2014/main" id="{44CCFA7A-3882-A48C-8040-3E87137717C8}"/>
              </a:ext>
            </a:extLst>
          </p:cNvPr>
          <p:cNvSpPr txBox="1"/>
          <p:nvPr/>
        </p:nvSpPr>
        <p:spPr>
          <a:xfrm>
            <a:off x="1133422" y="2709290"/>
            <a:ext cx="2195604" cy="817245"/>
          </a:xfrm>
          <a:prstGeom prst="round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400" dirty="0">
                <a:solidFill>
                  <a:schemeClr val="tx2"/>
                </a:solidFill>
                <a:latin typeface="Calibri" charset="0"/>
                <a:ea typeface="ＭＳ Ｐゴシック" charset="0"/>
              </a:rPr>
              <a:t>Are “near misses” recorded, tracked and used for learning?</a:t>
            </a:r>
          </a:p>
        </p:txBody>
      </p:sp>
      <p:sp>
        <p:nvSpPr>
          <p:cNvPr id="8" name="TextBox 7">
            <a:extLst>
              <a:ext uri="{FF2B5EF4-FFF2-40B4-BE49-F238E27FC236}">
                <a16:creationId xmlns:a16="http://schemas.microsoft.com/office/drawing/2014/main" id="{4EDF1AB7-5CA2-FD58-0520-B8FAAC400733}"/>
              </a:ext>
            </a:extLst>
          </p:cNvPr>
          <p:cNvSpPr txBox="1"/>
          <p:nvPr/>
        </p:nvSpPr>
        <p:spPr>
          <a:xfrm>
            <a:off x="3753059" y="2504661"/>
            <a:ext cx="2195604" cy="817245"/>
          </a:xfrm>
          <a:prstGeom prst="roundRect">
            <a:avLst/>
          </a:prstGeom>
          <a:solidFill>
            <a:schemeClr val="bg1">
              <a:lumMod val="95000"/>
            </a:schemeClr>
          </a:solidFill>
        </p:spPr>
        <p:txBody>
          <a:bodyPr wrap="square" rtlCol="0">
            <a:spAutoFit/>
          </a:bodyPr>
          <a:lstStyle/>
          <a:p>
            <a:r>
              <a:rPr lang="en-US" sz="1400" dirty="0">
                <a:solidFill>
                  <a:schemeClr val="tx2"/>
                </a:solidFill>
              </a:rPr>
              <a:t>Do we have the necessary guidelines or policies and procedures? </a:t>
            </a:r>
          </a:p>
        </p:txBody>
      </p:sp>
      <p:sp>
        <p:nvSpPr>
          <p:cNvPr id="9" name="TextBox 8">
            <a:extLst>
              <a:ext uri="{FF2B5EF4-FFF2-40B4-BE49-F238E27FC236}">
                <a16:creationId xmlns:a16="http://schemas.microsoft.com/office/drawing/2014/main" id="{57295359-0551-A599-BB6F-AF1070C1D24E}"/>
              </a:ext>
            </a:extLst>
          </p:cNvPr>
          <p:cNvSpPr txBox="1"/>
          <p:nvPr/>
        </p:nvSpPr>
        <p:spPr>
          <a:xfrm>
            <a:off x="6279729" y="2920614"/>
            <a:ext cx="1891098" cy="578882"/>
          </a:xfrm>
          <a:prstGeom prst="roundRect">
            <a:avLst/>
          </a:prstGeom>
          <a:solidFill>
            <a:schemeClr val="bg1">
              <a:lumMod val="95000"/>
            </a:schemeClr>
          </a:solidFill>
        </p:spPr>
        <p:txBody>
          <a:bodyPr wrap="square" rtlCol="0">
            <a:spAutoFit/>
          </a:bodyPr>
          <a:lstStyle>
            <a:defPPr>
              <a:defRPr lang="en-US"/>
            </a:defPPr>
          </a:lstStyle>
          <a:p>
            <a:r>
              <a:rPr lang="en-US" sz="1400" dirty="0">
                <a:solidFill>
                  <a:schemeClr val="tx2"/>
                </a:solidFill>
              </a:rPr>
              <a:t>How well are we doing in managing risk? </a:t>
            </a:r>
          </a:p>
        </p:txBody>
      </p:sp>
      <p:sp>
        <p:nvSpPr>
          <p:cNvPr id="10" name="Content Placeholder 2">
            <a:extLst>
              <a:ext uri="{FF2B5EF4-FFF2-40B4-BE49-F238E27FC236}">
                <a16:creationId xmlns:a16="http://schemas.microsoft.com/office/drawing/2014/main" id="{8D9DDA59-A5DF-B7FB-0E46-874C8E32F0C1}"/>
              </a:ext>
            </a:extLst>
          </p:cNvPr>
          <p:cNvSpPr txBox="1">
            <a:spLocks/>
          </p:cNvSpPr>
          <p:nvPr/>
        </p:nvSpPr>
        <p:spPr>
          <a:xfrm>
            <a:off x="538163" y="3638258"/>
            <a:ext cx="8323566" cy="920012"/>
          </a:xfrm>
          <a:prstGeom prst="rect">
            <a:avLst/>
          </a:prstGeom>
        </p:spPr>
        <p:txBody>
          <a:bodyPr>
            <a:noAutofit/>
          </a:bodyPr>
          <a:lstStyle>
            <a:lvl1pPr marL="346075" indent="-346075" algn="l" defTabSz="457200" rtl="0" eaLnBrk="1" fontAlgn="base" hangingPunct="1">
              <a:lnSpc>
                <a:spcPct val="125000"/>
              </a:lnSpc>
              <a:spcBef>
                <a:spcPct val="20000"/>
              </a:spcBef>
              <a:spcAft>
                <a:spcPct val="0"/>
              </a:spcAft>
              <a:buClr>
                <a:srgbClr val="000000"/>
              </a:buClr>
              <a:buFont typeface="Arial" charset="0"/>
              <a:buChar char="•"/>
              <a:defRPr sz="2000" kern="1200">
                <a:solidFill>
                  <a:srgbClr val="000000"/>
                </a:solidFill>
                <a:latin typeface="Arial"/>
                <a:ea typeface="ＭＳ Ｐゴシック" charset="0"/>
                <a:cs typeface="Architype Light"/>
              </a:defRPr>
            </a:lvl1pPr>
            <a:lvl2pPr marL="346075" indent="-346075" algn="l" defTabSz="457200" rtl="0" eaLnBrk="1" fontAlgn="base" hangingPunct="1">
              <a:lnSpc>
                <a:spcPts val="3000"/>
              </a:lnSpc>
              <a:spcBef>
                <a:spcPct val="20000"/>
              </a:spcBef>
              <a:spcAft>
                <a:spcPct val="0"/>
              </a:spcAft>
              <a:buClr>
                <a:srgbClr val="000000"/>
              </a:buClr>
              <a:buFont typeface="Arial" charset="0"/>
              <a:buChar char="–"/>
              <a:defRPr sz="2400" kern="1200">
                <a:solidFill>
                  <a:srgbClr val="000000"/>
                </a:solidFill>
                <a:latin typeface="Architype Light"/>
                <a:ea typeface="ＭＳ Ｐゴシック" charset="0"/>
                <a:cs typeface="Architype Light"/>
              </a:defRPr>
            </a:lvl2pPr>
            <a:lvl3pPr marL="346075" indent="-346075" algn="l" defTabSz="457200" rtl="0" eaLnBrk="1" fontAlgn="base" hangingPunct="1">
              <a:lnSpc>
                <a:spcPts val="3000"/>
              </a:lnSpc>
              <a:spcBef>
                <a:spcPct val="20000"/>
              </a:spcBef>
              <a:spcAft>
                <a:spcPct val="0"/>
              </a:spcAft>
              <a:buClr>
                <a:srgbClr val="000000"/>
              </a:buClr>
              <a:buFont typeface="Arial" charset="0"/>
              <a:buChar char="•"/>
              <a:defRPr sz="2400" kern="1200">
                <a:solidFill>
                  <a:srgbClr val="000000"/>
                </a:solidFill>
                <a:latin typeface="Architype Light"/>
                <a:ea typeface="ＭＳ Ｐゴシック" charset="0"/>
                <a:cs typeface="Architype Light"/>
              </a:defRPr>
            </a:lvl3pPr>
            <a:lvl4pPr marL="346075" indent="346075" algn="l" defTabSz="457200" rtl="0" eaLnBrk="1" fontAlgn="base" hangingPunct="1">
              <a:lnSpc>
                <a:spcPct val="125000"/>
              </a:lnSpc>
              <a:spcBef>
                <a:spcPct val="0"/>
              </a:spcBef>
              <a:spcAft>
                <a:spcPct val="0"/>
              </a:spcAft>
              <a:buClr>
                <a:srgbClr val="000000"/>
              </a:buClr>
              <a:buFont typeface="Arial" charset="0"/>
              <a:buChar char="–"/>
              <a:defRPr sz="2000" kern="1200">
                <a:solidFill>
                  <a:srgbClr val="000000"/>
                </a:solidFill>
                <a:latin typeface="Arial"/>
                <a:ea typeface="ＭＳ Ｐゴシック" charset="0"/>
                <a:cs typeface="Architype Light"/>
              </a:defRPr>
            </a:lvl4pPr>
            <a:lvl5pPr marL="346075" indent="-346075" algn="l" defTabSz="457200" rtl="0" eaLnBrk="1" fontAlgn="base" hangingPunct="1">
              <a:lnSpc>
                <a:spcPts val="3000"/>
              </a:lnSpc>
              <a:spcBef>
                <a:spcPct val="20000"/>
              </a:spcBef>
              <a:spcAft>
                <a:spcPct val="0"/>
              </a:spcAft>
              <a:buClr>
                <a:srgbClr val="000000"/>
              </a:buClr>
              <a:buFont typeface="Arial" charset="0"/>
              <a:buChar char="»"/>
              <a:defRPr sz="2400" kern="1200">
                <a:solidFill>
                  <a:srgbClr val="000000"/>
                </a:solidFill>
                <a:latin typeface="Architype Light"/>
                <a:ea typeface="ＭＳ Ｐゴシック" charset="0"/>
                <a:cs typeface="Architype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dirty="0"/>
              <a:t>The specific questions will depend on the organization. The answers will come from the processes for measuring, monitoring, and reporting risk.</a:t>
            </a:r>
          </a:p>
        </p:txBody>
      </p:sp>
      <p:pic>
        <p:nvPicPr>
          <p:cNvPr id="11" name="Picture 10">
            <a:extLst>
              <a:ext uri="{FF2B5EF4-FFF2-40B4-BE49-F238E27FC236}">
                <a16:creationId xmlns:a16="http://schemas.microsoft.com/office/drawing/2014/main" id="{FBC6B208-DD65-F338-D8DB-857840D923B2}"/>
              </a:ext>
            </a:extLst>
          </p:cNvPr>
          <p:cNvPicPr>
            <a:picLocks noChangeAspect="1"/>
          </p:cNvPicPr>
          <p:nvPr/>
        </p:nvPicPr>
        <p:blipFill>
          <a:blip r:embed="rId2"/>
          <a:stretch>
            <a:fillRect/>
          </a:stretch>
        </p:blipFill>
        <p:spPr>
          <a:xfrm>
            <a:off x="7843056" y="4015295"/>
            <a:ext cx="1360114" cy="1363473"/>
          </a:xfrm>
          <a:prstGeom prst="rect">
            <a:avLst/>
          </a:prstGeom>
        </p:spPr>
      </p:pic>
    </p:spTree>
    <p:extLst>
      <p:ext uri="{BB962C8B-B14F-4D97-AF65-F5344CB8AC3E}">
        <p14:creationId xmlns:p14="http://schemas.microsoft.com/office/powerpoint/2010/main" val="97255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2E4AE2-45EF-29DF-6216-9E6C09BA74A3}"/>
              </a:ext>
            </a:extLst>
          </p:cNvPr>
          <p:cNvSpPr>
            <a:spLocks noGrp="1"/>
          </p:cNvSpPr>
          <p:nvPr>
            <p:ph type="body" sz="quarter" idx="12"/>
          </p:nvPr>
        </p:nvSpPr>
        <p:spPr>
          <a:xfrm>
            <a:off x="551656" y="2359786"/>
            <a:ext cx="8040687" cy="1862358"/>
          </a:xfrm>
        </p:spPr>
        <p:txBody>
          <a:bodyPr/>
          <a:lstStyle/>
          <a:p>
            <a:pPr algn="ctr"/>
            <a:r>
              <a:rPr lang="en-US" sz="3600" dirty="0"/>
              <a:t>How can I help?</a:t>
            </a:r>
            <a:br>
              <a:rPr lang="en-US" sz="3600" dirty="0"/>
            </a:br>
            <a:r>
              <a:rPr lang="en-US" sz="3600" dirty="0"/>
              <a:t>What questions remain?</a:t>
            </a:r>
          </a:p>
        </p:txBody>
      </p:sp>
      <p:pic>
        <p:nvPicPr>
          <p:cNvPr id="5" name="Picture 4">
            <a:extLst>
              <a:ext uri="{FF2B5EF4-FFF2-40B4-BE49-F238E27FC236}">
                <a16:creationId xmlns:a16="http://schemas.microsoft.com/office/drawing/2014/main" id="{D7ACB4AD-856D-8EC5-9F46-5A5CFD46F8BA}"/>
              </a:ext>
            </a:extLst>
          </p:cNvPr>
          <p:cNvPicPr>
            <a:picLocks noChangeAspect="1"/>
          </p:cNvPicPr>
          <p:nvPr/>
        </p:nvPicPr>
        <p:blipFill>
          <a:blip r:embed="rId2"/>
          <a:stretch>
            <a:fillRect/>
          </a:stretch>
        </p:blipFill>
        <p:spPr>
          <a:xfrm>
            <a:off x="5960052" y="323177"/>
            <a:ext cx="2591025" cy="1761897"/>
          </a:xfrm>
          <a:prstGeom prst="rect">
            <a:avLst/>
          </a:prstGeom>
        </p:spPr>
      </p:pic>
      <p:pic>
        <p:nvPicPr>
          <p:cNvPr id="6" name="Picture 5">
            <a:extLst>
              <a:ext uri="{FF2B5EF4-FFF2-40B4-BE49-F238E27FC236}">
                <a16:creationId xmlns:a16="http://schemas.microsoft.com/office/drawing/2014/main" id="{D86F7589-3DF0-204D-F920-A4998D89789F}"/>
              </a:ext>
            </a:extLst>
          </p:cNvPr>
          <p:cNvPicPr>
            <a:picLocks noChangeAspect="1"/>
          </p:cNvPicPr>
          <p:nvPr/>
        </p:nvPicPr>
        <p:blipFill>
          <a:blip r:embed="rId3"/>
          <a:stretch>
            <a:fillRect/>
          </a:stretch>
        </p:blipFill>
        <p:spPr>
          <a:xfrm>
            <a:off x="7604517" y="3882312"/>
            <a:ext cx="1360114" cy="1363473"/>
          </a:xfrm>
          <a:prstGeom prst="rect">
            <a:avLst/>
          </a:prstGeom>
        </p:spPr>
      </p:pic>
    </p:spTree>
    <p:extLst>
      <p:ext uri="{BB962C8B-B14F-4D97-AF65-F5344CB8AC3E}">
        <p14:creationId xmlns:p14="http://schemas.microsoft.com/office/powerpoint/2010/main" val="1515910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3E678C-1CF7-4861-7EE8-3E87D6C59702}"/>
              </a:ext>
            </a:extLst>
          </p:cNvPr>
          <p:cNvSpPr>
            <a:spLocks noGrp="1"/>
          </p:cNvSpPr>
          <p:nvPr>
            <p:ph type="body" sz="quarter" idx="11"/>
          </p:nvPr>
        </p:nvSpPr>
        <p:spPr/>
        <p:txBody>
          <a:bodyPr/>
          <a:lstStyle/>
          <a:p>
            <a:r>
              <a:rPr lang="en-US" sz="2800" dirty="0"/>
              <a:t>Legal Fiduciary Responsibilities</a:t>
            </a:r>
          </a:p>
        </p:txBody>
      </p:sp>
      <p:graphicFrame>
        <p:nvGraphicFramePr>
          <p:cNvPr id="4" name="Content Placeholder 2">
            <a:extLst>
              <a:ext uri="{FF2B5EF4-FFF2-40B4-BE49-F238E27FC236}">
                <a16:creationId xmlns:a16="http://schemas.microsoft.com/office/drawing/2014/main" id="{8B6966E0-A5F9-F514-19D0-407F84F2A9CF}"/>
              </a:ext>
            </a:extLst>
          </p:cNvPr>
          <p:cNvGraphicFramePr>
            <a:graphicFrameLocks/>
          </p:cNvGraphicFramePr>
          <p:nvPr>
            <p:extLst>
              <p:ext uri="{D42A27DB-BD31-4B8C-83A1-F6EECF244321}">
                <p14:modId xmlns:p14="http://schemas.microsoft.com/office/powerpoint/2010/main" val="4043249888"/>
              </p:ext>
            </p:extLst>
          </p:nvPr>
        </p:nvGraphicFramePr>
        <p:xfrm>
          <a:off x="847264" y="1112804"/>
          <a:ext cx="7449472" cy="3312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3442D687-3012-6541-2028-CD74A5E24880}"/>
              </a:ext>
            </a:extLst>
          </p:cNvPr>
          <p:cNvPicPr>
            <a:picLocks noChangeAspect="1"/>
          </p:cNvPicPr>
          <p:nvPr/>
        </p:nvPicPr>
        <p:blipFill>
          <a:blip r:embed="rId7"/>
          <a:stretch>
            <a:fillRect/>
          </a:stretch>
        </p:blipFill>
        <p:spPr>
          <a:xfrm>
            <a:off x="7899499" y="3991464"/>
            <a:ext cx="1360114" cy="1363473"/>
          </a:xfrm>
          <a:prstGeom prst="rect">
            <a:avLst/>
          </a:prstGeom>
        </p:spPr>
      </p:pic>
    </p:spTree>
    <p:extLst>
      <p:ext uri="{BB962C8B-B14F-4D97-AF65-F5344CB8AC3E}">
        <p14:creationId xmlns:p14="http://schemas.microsoft.com/office/powerpoint/2010/main" val="2687121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E028F3A-2844-3F19-5C20-763056A27ECA}"/>
              </a:ext>
            </a:extLst>
          </p:cNvPr>
          <p:cNvSpPr>
            <a:spLocks noGrp="1"/>
          </p:cNvSpPr>
          <p:nvPr>
            <p:ph type="body" sz="quarter" idx="11"/>
          </p:nvPr>
        </p:nvSpPr>
        <p:spPr/>
        <p:txBody>
          <a:bodyPr/>
          <a:lstStyle/>
          <a:p>
            <a:r>
              <a:rPr lang="en-US" sz="2800" dirty="0"/>
              <a:t>Financial Responsibilities of the Nonprofit Board</a:t>
            </a:r>
          </a:p>
        </p:txBody>
      </p:sp>
      <p:sp>
        <p:nvSpPr>
          <p:cNvPr id="3" name="Text Placeholder 2">
            <a:extLst>
              <a:ext uri="{FF2B5EF4-FFF2-40B4-BE49-F238E27FC236}">
                <a16:creationId xmlns:a16="http://schemas.microsoft.com/office/drawing/2014/main" id="{DCF05984-B1F1-60E3-1CA3-FD45C77ECEEC}"/>
              </a:ext>
            </a:extLst>
          </p:cNvPr>
          <p:cNvSpPr>
            <a:spLocks noGrp="1"/>
          </p:cNvSpPr>
          <p:nvPr>
            <p:ph type="body" sz="quarter" idx="12"/>
          </p:nvPr>
        </p:nvSpPr>
        <p:spPr>
          <a:xfrm>
            <a:off x="538162" y="1234521"/>
            <a:ext cx="8041397" cy="3233525"/>
          </a:xfrm>
        </p:spPr>
        <p:txBody>
          <a:bodyPr/>
          <a:lstStyle/>
          <a:p>
            <a:pPr>
              <a:lnSpc>
                <a:spcPct val="100000"/>
              </a:lnSpc>
              <a:spcBef>
                <a:spcPts val="0"/>
              </a:spcBef>
            </a:pPr>
            <a:r>
              <a:rPr lang="en-US" sz="2000" b="1" dirty="0">
                <a:solidFill>
                  <a:schemeClr val="accent1"/>
                </a:solidFill>
              </a:rPr>
              <a:t>Individual Responsibility</a:t>
            </a:r>
          </a:p>
          <a:p>
            <a:pPr>
              <a:lnSpc>
                <a:spcPct val="100000"/>
              </a:lnSpc>
              <a:spcBef>
                <a:spcPts val="0"/>
              </a:spcBef>
            </a:pPr>
            <a:r>
              <a:rPr lang="en-US" dirty="0"/>
              <a:t>	</a:t>
            </a:r>
            <a:r>
              <a:rPr lang="en-US" i="1" dirty="0"/>
              <a:t>Voting for financial policies and the budget </a:t>
            </a:r>
          </a:p>
          <a:p>
            <a:pPr>
              <a:lnSpc>
                <a:spcPct val="100000"/>
              </a:lnSpc>
              <a:spcBef>
                <a:spcPts val="0"/>
              </a:spcBef>
            </a:pPr>
            <a:endParaRPr lang="en-US" dirty="0"/>
          </a:p>
          <a:p>
            <a:pPr>
              <a:lnSpc>
                <a:spcPct val="100000"/>
              </a:lnSpc>
              <a:spcBef>
                <a:spcPts val="0"/>
              </a:spcBef>
            </a:pPr>
            <a:r>
              <a:rPr lang="en-US" sz="2000" b="1" dirty="0">
                <a:solidFill>
                  <a:schemeClr val="accent1"/>
                </a:solidFill>
              </a:rPr>
              <a:t>Collective Responsibility </a:t>
            </a:r>
          </a:p>
          <a:p>
            <a:pPr marL="0" lvl="4" indent="0">
              <a:lnSpc>
                <a:spcPct val="100000"/>
              </a:lnSpc>
              <a:spcBef>
                <a:spcPts val="0"/>
              </a:spcBef>
              <a:buNone/>
            </a:pPr>
            <a:r>
              <a:rPr lang="en-US" sz="1800" dirty="0">
                <a:solidFill>
                  <a:schemeClr val="tx2"/>
                </a:solidFill>
                <a:latin typeface="Arial"/>
              </a:rPr>
              <a:t>	</a:t>
            </a:r>
            <a:r>
              <a:rPr lang="en-US" sz="1800" i="1" dirty="0">
                <a:solidFill>
                  <a:schemeClr val="tx2"/>
                </a:solidFill>
                <a:latin typeface="Arial"/>
              </a:rPr>
              <a:t>Fiduciary responsibility to serve as a steward of public </a:t>
            </a:r>
          </a:p>
          <a:p>
            <a:pPr marL="0" lvl="4" indent="0">
              <a:lnSpc>
                <a:spcPct val="100000"/>
              </a:lnSpc>
              <a:spcBef>
                <a:spcPts val="0"/>
              </a:spcBef>
              <a:buNone/>
            </a:pPr>
            <a:r>
              <a:rPr lang="en-US" sz="1800" i="1" dirty="0">
                <a:solidFill>
                  <a:schemeClr val="tx2"/>
                </a:solidFill>
                <a:latin typeface="Arial"/>
              </a:rPr>
              <a:t>	and charitable funds</a:t>
            </a:r>
          </a:p>
          <a:p>
            <a:pPr>
              <a:lnSpc>
                <a:spcPct val="100000"/>
              </a:lnSpc>
              <a:spcBef>
                <a:spcPts val="0"/>
              </a:spcBef>
            </a:pPr>
            <a:endParaRPr lang="en-US" dirty="0"/>
          </a:p>
          <a:p>
            <a:pPr>
              <a:lnSpc>
                <a:spcPct val="100000"/>
              </a:lnSpc>
              <a:spcBef>
                <a:spcPts val="0"/>
              </a:spcBef>
            </a:pPr>
            <a:endParaRPr lang="en-US" dirty="0"/>
          </a:p>
          <a:p>
            <a:pPr>
              <a:lnSpc>
                <a:spcPct val="100000"/>
              </a:lnSpc>
              <a:spcBef>
                <a:spcPts val="0"/>
              </a:spcBef>
            </a:pPr>
            <a:r>
              <a:rPr lang="en-US" sz="2000" dirty="0"/>
              <a:t>The board may delegate authority for some financial management duties to senior staff, the finance committee, or a treasurer</a:t>
            </a:r>
          </a:p>
        </p:txBody>
      </p:sp>
      <p:pic>
        <p:nvPicPr>
          <p:cNvPr id="4" name="Picture 3">
            <a:extLst>
              <a:ext uri="{FF2B5EF4-FFF2-40B4-BE49-F238E27FC236}">
                <a16:creationId xmlns:a16="http://schemas.microsoft.com/office/drawing/2014/main" id="{AC7647CD-59A6-C1DC-C642-196B2B23A09A}"/>
              </a:ext>
            </a:extLst>
          </p:cNvPr>
          <p:cNvPicPr>
            <a:picLocks noChangeAspect="1"/>
          </p:cNvPicPr>
          <p:nvPr/>
        </p:nvPicPr>
        <p:blipFill>
          <a:blip r:embed="rId2"/>
          <a:stretch>
            <a:fillRect/>
          </a:stretch>
        </p:blipFill>
        <p:spPr>
          <a:xfrm>
            <a:off x="7604517" y="3878336"/>
            <a:ext cx="1360114" cy="1363473"/>
          </a:xfrm>
          <a:prstGeom prst="rect">
            <a:avLst/>
          </a:prstGeom>
        </p:spPr>
      </p:pic>
      <p:pic>
        <p:nvPicPr>
          <p:cNvPr id="6" name="Picture 5">
            <a:extLst>
              <a:ext uri="{FF2B5EF4-FFF2-40B4-BE49-F238E27FC236}">
                <a16:creationId xmlns:a16="http://schemas.microsoft.com/office/drawing/2014/main" id="{D46AF59D-BCEE-2F00-4AD8-2FBDA6735A28}"/>
              </a:ext>
            </a:extLst>
          </p:cNvPr>
          <p:cNvPicPr>
            <a:picLocks noChangeAspect="1"/>
          </p:cNvPicPr>
          <p:nvPr/>
        </p:nvPicPr>
        <p:blipFill>
          <a:blip r:embed="rId3"/>
          <a:stretch>
            <a:fillRect/>
          </a:stretch>
        </p:blipFill>
        <p:spPr>
          <a:xfrm>
            <a:off x="6945962" y="1776421"/>
            <a:ext cx="1544168" cy="1544168"/>
          </a:xfrm>
          <a:prstGeom prst="rect">
            <a:avLst/>
          </a:prstGeom>
        </p:spPr>
      </p:pic>
    </p:spTree>
    <p:extLst>
      <p:ext uri="{BB962C8B-B14F-4D97-AF65-F5344CB8AC3E}">
        <p14:creationId xmlns:p14="http://schemas.microsoft.com/office/powerpoint/2010/main" val="2335306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B904BD-096D-B619-69EB-7384A627C8CF}"/>
              </a:ext>
            </a:extLst>
          </p:cNvPr>
          <p:cNvSpPr>
            <a:spLocks noGrp="1"/>
          </p:cNvSpPr>
          <p:nvPr>
            <p:ph type="body" sz="quarter" idx="11"/>
          </p:nvPr>
        </p:nvSpPr>
        <p:spPr/>
        <p:txBody>
          <a:bodyPr/>
          <a:lstStyle/>
          <a:p>
            <a:r>
              <a:rPr lang="en-US" sz="2800" dirty="0"/>
              <a:t>Board Financial Tasks</a:t>
            </a:r>
          </a:p>
        </p:txBody>
      </p:sp>
      <p:sp>
        <p:nvSpPr>
          <p:cNvPr id="3" name="Text Placeholder 2">
            <a:extLst>
              <a:ext uri="{FF2B5EF4-FFF2-40B4-BE49-F238E27FC236}">
                <a16:creationId xmlns:a16="http://schemas.microsoft.com/office/drawing/2014/main" id="{A055F4A3-8FE4-0705-DEC2-1B2ECAC764B7}"/>
              </a:ext>
            </a:extLst>
          </p:cNvPr>
          <p:cNvSpPr>
            <a:spLocks noGrp="1"/>
          </p:cNvSpPr>
          <p:nvPr>
            <p:ph type="body" sz="quarter" idx="12"/>
          </p:nvPr>
        </p:nvSpPr>
        <p:spPr>
          <a:xfrm>
            <a:off x="4684303" y="358930"/>
            <a:ext cx="4280328" cy="3233525"/>
          </a:xfrm>
        </p:spPr>
        <p:txBody>
          <a:bodyPr/>
          <a:lstStyle/>
          <a:p>
            <a:pPr>
              <a:lnSpc>
                <a:spcPct val="100000"/>
              </a:lnSpc>
              <a:spcBef>
                <a:spcPts val="0"/>
              </a:spcBef>
            </a:pPr>
            <a:r>
              <a:rPr lang="en-US" sz="1600" b="1" dirty="0">
                <a:solidFill>
                  <a:schemeClr val="accent1"/>
                </a:solidFill>
              </a:rPr>
              <a:t>Strategic</a:t>
            </a:r>
          </a:p>
          <a:p>
            <a:pPr marL="514350" lvl="1" indent="-182880">
              <a:lnSpc>
                <a:spcPct val="100000"/>
              </a:lnSpc>
              <a:spcBef>
                <a:spcPts val="0"/>
              </a:spcBef>
              <a:buFont typeface="Arial" panose="020B0604020202020204" pitchFamily="34" charset="0"/>
              <a:buChar char="•"/>
            </a:pPr>
            <a:r>
              <a:rPr lang="en-US" sz="1400" dirty="0"/>
              <a:t>Approving and monitoring policy</a:t>
            </a:r>
          </a:p>
          <a:p>
            <a:pPr marL="514350" lvl="1" indent="-182880">
              <a:lnSpc>
                <a:spcPct val="100000"/>
              </a:lnSpc>
              <a:spcBef>
                <a:spcPts val="0"/>
              </a:spcBef>
              <a:buFont typeface="Arial" panose="020B0604020202020204" pitchFamily="34" charset="0"/>
              <a:buChar char="•"/>
            </a:pPr>
            <a:r>
              <a:rPr lang="en-US" sz="1400" dirty="0"/>
              <a:t>Setting goals/ strategic direction</a:t>
            </a:r>
          </a:p>
          <a:p>
            <a:pPr marL="514350" lvl="1" indent="-182880">
              <a:lnSpc>
                <a:spcPct val="100000"/>
              </a:lnSpc>
              <a:spcBef>
                <a:spcPts val="0"/>
              </a:spcBef>
              <a:buFont typeface="Arial" panose="020B0604020202020204" pitchFamily="34" charset="0"/>
              <a:buChar char="•"/>
            </a:pPr>
            <a:r>
              <a:rPr lang="en-US" sz="1400" dirty="0"/>
              <a:t>Committee leadership</a:t>
            </a:r>
          </a:p>
          <a:p>
            <a:pPr marL="514350" lvl="1" indent="-182880">
              <a:lnSpc>
                <a:spcPct val="100000"/>
              </a:lnSpc>
              <a:spcBef>
                <a:spcPts val="0"/>
              </a:spcBef>
              <a:buFont typeface="Arial" panose="020B0604020202020204" pitchFamily="34" charset="0"/>
              <a:buChar char="•"/>
            </a:pPr>
            <a:r>
              <a:rPr lang="en-US" sz="1400" dirty="0"/>
              <a:t>Analysis and reporting of financial status</a:t>
            </a:r>
          </a:p>
          <a:p>
            <a:pPr marL="514350" lvl="1" indent="-182880">
              <a:lnSpc>
                <a:spcPct val="100000"/>
              </a:lnSpc>
              <a:spcBef>
                <a:spcPts val="0"/>
              </a:spcBef>
              <a:spcAft>
                <a:spcPts val="600"/>
              </a:spcAft>
              <a:buFont typeface="Arial" panose="020B0604020202020204" pitchFamily="34" charset="0"/>
              <a:buChar char="•"/>
            </a:pPr>
            <a:r>
              <a:rPr lang="en-US" sz="1400" dirty="0"/>
              <a:t>Overseeing financial operations</a:t>
            </a:r>
          </a:p>
          <a:p>
            <a:pPr>
              <a:lnSpc>
                <a:spcPct val="100000"/>
              </a:lnSpc>
              <a:spcBef>
                <a:spcPts val="0"/>
              </a:spcBef>
            </a:pPr>
            <a:r>
              <a:rPr lang="en-US" sz="1600" b="1" dirty="0">
                <a:solidFill>
                  <a:schemeClr val="accent1"/>
                </a:solidFill>
              </a:rPr>
              <a:t>Operational</a:t>
            </a:r>
          </a:p>
          <a:p>
            <a:pPr marL="514350" lvl="1" indent="-171450">
              <a:lnSpc>
                <a:spcPct val="100000"/>
              </a:lnSpc>
              <a:spcBef>
                <a:spcPts val="0"/>
              </a:spcBef>
              <a:buFont typeface="Arial" panose="020B0604020202020204" pitchFamily="34" charset="0"/>
              <a:buChar char="•"/>
            </a:pPr>
            <a:r>
              <a:rPr lang="en-US" sz="1400" dirty="0"/>
              <a:t>Developing and monitoring budgets/financial plans</a:t>
            </a:r>
          </a:p>
          <a:p>
            <a:pPr marL="514350" lvl="1" indent="-171450">
              <a:lnSpc>
                <a:spcPct val="100000"/>
              </a:lnSpc>
              <a:spcBef>
                <a:spcPts val="0"/>
              </a:spcBef>
              <a:buFont typeface="Arial" panose="020B0604020202020204" pitchFamily="34" charset="0"/>
              <a:buChar char="•"/>
            </a:pPr>
            <a:r>
              <a:rPr lang="en-US" sz="1400" dirty="0"/>
              <a:t>Managing cash flow</a:t>
            </a:r>
          </a:p>
          <a:p>
            <a:pPr marL="514350" lvl="1" indent="-171450">
              <a:lnSpc>
                <a:spcPct val="100000"/>
              </a:lnSpc>
              <a:spcBef>
                <a:spcPts val="0"/>
              </a:spcBef>
              <a:buFont typeface="Arial" panose="020B0604020202020204" pitchFamily="34" charset="0"/>
              <a:buChar char="•"/>
            </a:pPr>
            <a:r>
              <a:rPr lang="en-US" sz="1400" dirty="0"/>
              <a:t>Monitoring controls/ overseeing transactions</a:t>
            </a:r>
          </a:p>
          <a:p>
            <a:pPr marL="514350" lvl="1" indent="-171450">
              <a:lnSpc>
                <a:spcPct val="100000"/>
              </a:lnSpc>
              <a:spcBef>
                <a:spcPts val="0"/>
              </a:spcBef>
              <a:buFont typeface="Arial" panose="020B0604020202020204" pitchFamily="34" charset="0"/>
              <a:buChar char="•"/>
            </a:pPr>
            <a:r>
              <a:rPr lang="en-US" sz="1400" dirty="0"/>
              <a:t>Managing grants and contracts</a:t>
            </a:r>
          </a:p>
          <a:p>
            <a:pPr marL="514350" lvl="1" indent="-171450">
              <a:lnSpc>
                <a:spcPct val="100000"/>
              </a:lnSpc>
              <a:spcBef>
                <a:spcPts val="0"/>
              </a:spcBef>
              <a:spcAft>
                <a:spcPts val="600"/>
              </a:spcAft>
              <a:buFont typeface="Arial" panose="020B0604020202020204" pitchFamily="34" charset="0"/>
              <a:buChar char="•"/>
            </a:pPr>
            <a:r>
              <a:rPr lang="en-US" sz="1400" dirty="0"/>
              <a:t>Bookkeeping/ supervising booking</a:t>
            </a:r>
          </a:p>
          <a:p>
            <a:pPr>
              <a:lnSpc>
                <a:spcPct val="100000"/>
              </a:lnSpc>
              <a:spcBef>
                <a:spcPts val="0"/>
              </a:spcBef>
            </a:pPr>
            <a:r>
              <a:rPr lang="en-US" sz="1600" b="1" dirty="0">
                <a:solidFill>
                  <a:schemeClr val="accent1"/>
                </a:solidFill>
              </a:rPr>
              <a:t>Transactional</a:t>
            </a:r>
          </a:p>
          <a:p>
            <a:pPr marL="514350" lvl="1" indent="-171450">
              <a:lnSpc>
                <a:spcPct val="100000"/>
              </a:lnSpc>
              <a:spcBef>
                <a:spcPts val="0"/>
              </a:spcBef>
              <a:buFont typeface="Arial" panose="020B0604020202020204" pitchFamily="34" charset="0"/>
              <a:buChar char="•"/>
            </a:pPr>
            <a:r>
              <a:rPr lang="en-US" sz="1400" dirty="0"/>
              <a:t>Clerical tasks that support the accounting function, such as copying, filing, and making bank deposits</a:t>
            </a:r>
          </a:p>
        </p:txBody>
      </p:sp>
      <p:sp>
        <p:nvSpPr>
          <p:cNvPr id="5" name="TextBox 4">
            <a:extLst>
              <a:ext uri="{FF2B5EF4-FFF2-40B4-BE49-F238E27FC236}">
                <a16:creationId xmlns:a16="http://schemas.microsoft.com/office/drawing/2014/main" id="{6431495F-49DE-5289-7BB1-F0A27B2F804A}"/>
              </a:ext>
            </a:extLst>
          </p:cNvPr>
          <p:cNvSpPr txBox="1"/>
          <p:nvPr/>
        </p:nvSpPr>
        <p:spPr>
          <a:xfrm>
            <a:off x="2778980" y="4690992"/>
            <a:ext cx="4572000" cy="246221"/>
          </a:xfrm>
          <a:prstGeom prst="rect">
            <a:avLst/>
          </a:prstGeom>
          <a:noFill/>
        </p:spPr>
        <p:txBody>
          <a:bodyPr wrap="square">
            <a:spAutoFit/>
          </a:bodyPr>
          <a:lstStyle/>
          <a:p>
            <a:r>
              <a:rPr lang="en-US" sz="1000" i="1" dirty="0">
                <a:solidFill>
                  <a:schemeClr val="accent1"/>
                </a:solidFill>
              </a:rPr>
              <a:t>Source: Board Development Program, Alberta Culture, www.albertabdp.ca</a:t>
            </a:r>
          </a:p>
        </p:txBody>
      </p:sp>
      <p:pic>
        <p:nvPicPr>
          <p:cNvPr id="6" name="Picture 5">
            <a:extLst>
              <a:ext uri="{FF2B5EF4-FFF2-40B4-BE49-F238E27FC236}">
                <a16:creationId xmlns:a16="http://schemas.microsoft.com/office/drawing/2014/main" id="{92D413FC-558D-7CE7-3063-1B19E55DA6EB}"/>
              </a:ext>
            </a:extLst>
          </p:cNvPr>
          <p:cNvPicPr>
            <a:picLocks noChangeAspect="1"/>
          </p:cNvPicPr>
          <p:nvPr/>
        </p:nvPicPr>
        <p:blipFill>
          <a:blip r:embed="rId2"/>
          <a:stretch>
            <a:fillRect/>
          </a:stretch>
        </p:blipFill>
        <p:spPr>
          <a:xfrm>
            <a:off x="7604517" y="3878336"/>
            <a:ext cx="1360114" cy="1363473"/>
          </a:xfrm>
          <a:prstGeom prst="rect">
            <a:avLst/>
          </a:prstGeom>
        </p:spPr>
      </p:pic>
      <p:sp>
        <p:nvSpPr>
          <p:cNvPr id="7" name="TextBox 6">
            <a:extLst>
              <a:ext uri="{FF2B5EF4-FFF2-40B4-BE49-F238E27FC236}">
                <a16:creationId xmlns:a16="http://schemas.microsoft.com/office/drawing/2014/main" id="{6F00EB07-F9FE-FFDF-4FF8-106BFE6AA48A}"/>
              </a:ext>
            </a:extLst>
          </p:cNvPr>
          <p:cNvSpPr txBox="1"/>
          <p:nvPr/>
        </p:nvSpPr>
        <p:spPr>
          <a:xfrm>
            <a:off x="1196672" y="1257490"/>
            <a:ext cx="1924216" cy="408623"/>
          </a:xfrm>
          <a:prstGeom prst="roundRect">
            <a:avLst/>
          </a:prstGeom>
          <a:solidFill>
            <a:schemeClr val="accent1"/>
          </a:solidFill>
        </p:spPr>
        <p:txBody>
          <a:bodyPr wrap="square" rtlCol="0">
            <a:spAutoFit/>
          </a:bodyPr>
          <a:lstStyle/>
          <a:p>
            <a:pPr algn="ctr"/>
            <a:r>
              <a:rPr lang="en-US" dirty="0">
                <a:solidFill>
                  <a:schemeClr val="bg1"/>
                </a:solidFill>
              </a:rPr>
              <a:t>Governance</a:t>
            </a:r>
          </a:p>
        </p:txBody>
      </p:sp>
      <p:sp>
        <p:nvSpPr>
          <p:cNvPr id="8" name="TextBox 7">
            <a:extLst>
              <a:ext uri="{FF2B5EF4-FFF2-40B4-BE49-F238E27FC236}">
                <a16:creationId xmlns:a16="http://schemas.microsoft.com/office/drawing/2014/main" id="{10F854CD-C104-8568-EB21-E2D17C18626E}"/>
              </a:ext>
            </a:extLst>
          </p:cNvPr>
          <p:cNvSpPr txBox="1"/>
          <p:nvPr/>
        </p:nvSpPr>
        <p:spPr>
          <a:xfrm>
            <a:off x="1196671" y="2322817"/>
            <a:ext cx="1924216" cy="408623"/>
          </a:xfrm>
          <a:prstGeom prst="roundRect">
            <a:avLst/>
          </a:prstGeom>
          <a:solidFill>
            <a:schemeClr val="accent1"/>
          </a:solidFill>
        </p:spPr>
        <p:txBody>
          <a:bodyPr wrap="square" rtlCol="0">
            <a:spAutoFit/>
          </a:bodyPr>
          <a:lstStyle/>
          <a:p>
            <a:pPr algn="ctr"/>
            <a:r>
              <a:rPr lang="en-US" dirty="0">
                <a:solidFill>
                  <a:schemeClr val="bg1"/>
                </a:solidFill>
              </a:rPr>
              <a:t>Management</a:t>
            </a:r>
          </a:p>
        </p:txBody>
      </p:sp>
      <p:sp>
        <p:nvSpPr>
          <p:cNvPr id="9" name="TextBox 8">
            <a:extLst>
              <a:ext uri="{FF2B5EF4-FFF2-40B4-BE49-F238E27FC236}">
                <a16:creationId xmlns:a16="http://schemas.microsoft.com/office/drawing/2014/main" id="{3B732C43-704E-752C-5089-F1153B19F0D0}"/>
              </a:ext>
            </a:extLst>
          </p:cNvPr>
          <p:cNvSpPr txBox="1"/>
          <p:nvPr/>
        </p:nvSpPr>
        <p:spPr>
          <a:xfrm>
            <a:off x="1196672" y="3388144"/>
            <a:ext cx="1924217" cy="408623"/>
          </a:xfrm>
          <a:prstGeom prst="roundRect">
            <a:avLst/>
          </a:prstGeom>
          <a:solidFill>
            <a:schemeClr val="accent1"/>
          </a:solidFill>
        </p:spPr>
        <p:txBody>
          <a:bodyPr wrap="square" rtlCol="0">
            <a:spAutoFit/>
          </a:bodyPr>
          <a:lstStyle/>
          <a:p>
            <a:pPr algn="ctr"/>
            <a:r>
              <a:rPr lang="en-US" dirty="0">
                <a:solidFill>
                  <a:schemeClr val="bg1"/>
                </a:solidFill>
              </a:rPr>
              <a:t>Implementation</a:t>
            </a:r>
          </a:p>
        </p:txBody>
      </p:sp>
      <p:cxnSp>
        <p:nvCxnSpPr>
          <p:cNvPr id="11" name="Straight Arrow Connector 10">
            <a:extLst>
              <a:ext uri="{FF2B5EF4-FFF2-40B4-BE49-F238E27FC236}">
                <a16:creationId xmlns:a16="http://schemas.microsoft.com/office/drawing/2014/main" id="{C894A107-C705-E892-40EC-8210FBAC37B5}"/>
              </a:ext>
            </a:extLst>
          </p:cNvPr>
          <p:cNvCxnSpPr/>
          <p:nvPr/>
        </p:nvCxnSpPr>
        <p:spPr>
          <a:xfrm>
            <a:off x="1637969" y="1666113"/>
            <a:ext cx="0" cy="656704"/>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E0617190-E6A2-ABDD-0474-00999D7E6C75}"/>
              </a:ext>
            </a:extLst>
          </p:cNvPr>
          <p:cNvCxnSpPr/>
          <p:nvPr/>
        </p:nvCxnSpPr>
        <p:spPr>
          <a:xfrm>
            <a:off x="1637969" y="2731440"/>
            <a:ext cx="0" cy="656704"/>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4B75301C-5BF2-4A94-E717-10370CC0E549}"/>
              </a:ext>
            </a:extLst>
          </p:cNvPr>
          <p:cNvCxnSpPr>
            <a:cxnSpLocks/>
          </p:cNvCxnSpPr>
          <p:nvPr/>
        </p:nvCxnSpPr>
        <p:spPr>
          <a:xfrm flipV="1">
            <a:off x="2561645" y="1666113"/>
            <a:ext cx="0" cy="656704"/>
          </a:xfrm>
          <a:prstGeom prst="straightConnector1">
            <a:avLst/>
          </a:prstGeom>
          <a:ln>
            <a:solidFill>
              <a:schemeClr val="tx2">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466DF8FA-9300-7ED3-25AC-503D3D5C9E99}"/>
              </a:ext>
            </a:extLst>
          </p:cNvPr>
          <p:cNvCxnSpPr>
            <a:cxnSpLocks/>
          </p:cNvCxnSpPr>
          <p:nvPr/>
        </p:nvCxnSpPr>
        <p:spPr>
          <a:xfrm flipV="1">
            <a:off x="2562970" y="2731440"/>
            <a:ext cx="0" cy="656704"/>
          </a:xfrm>
          <a:prstGeom prst="straightConnector1">
            <a:avLst/>
          </a:prstGeom>
          <a:ln>
            <a:solidFill>
              <a:schemeClr val="tx2">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690963B6-8447-A712-755C-2B9E89C95794}"/>
              </a:ext>
            </a:extLst>
          </p:cNvPr>
          <p:cNvSpPr txBox="1"/>
          <p:nvPr/>
        </p:nvSpPr>
        <p:spPr>
          <a:xfrm>
            <a:off x="970059" y="3890959"/>
            <a:ext cx="2930056" cy="307777"/>
          </a:xfrm>
          <a:prstGeom prst="rect">
            <a:avLst/>
          </a:prstGeom>
          <a:noFill/>
        </p:spPr>
        <p:txBody>
          <a:bodyPr wrap="square" rtlCol="0">
            <a:spAutoFit/>
          </a:bodyPr>
          <a:lstStyle/>
          <a:p>
            <a:r>
              <a:rPr lang="en-US" sz="1400" b="1" dirty="0">
                <a:solidFill>
                  <a:schemeClr val="accent2"/>
                </a:solidFill>
              </a:rPr>
              <a:t>Authority</a:t>
            </a:r>
            <a:r>
              <a:rPr lang="en-US" sz="1400" b="1" dirty="0"/>
              <a:t>	</a:t>
            </a:r>
            <a:r>
              <a:rPr lang="en-US" sz="1400" b="1" dirty="0">
                <a:solidFill>
                  <a:schemeClr val="tx2">
                    <a:lumMod val="50000"/>
                    <a:lumOff val="50000"/>
                  </a:schemeClr>
                </a:solidFill>
              </a:rPr>
              <a:t>Flow of Communication</a:t>
            </a:r>
          </a:p>
        </p:txBody>
      </p:sp>
    </p:spTree>
    <p:extLst>
      <p:ext uri="{BB962C8B-B14F-4D97-AF65-F5344CB8AC3E}">
        <p14:creationId xmlns:p14="http://schemas.microsoft.com/office/powerpoint/2010/main" val="1193482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7702D4-86EF-FE2E-6C63-35389A7503BA}"/>
              </a:ext>
            </a:extLst>
          </p:cNvPr>
          <p:cNvSpPr>
            <a:spLocks noGrp="1"/>
          </p:cNvSpPr>
          <p:nvPr>
            <p:ph type="body" sz="quarter" idx="11"/>
          </p:nvPr>
        </p:nvSpPr>
        <p:spPr/>
        <p:txBody>
          <a:bodyPr/>
          <a:lstStyle/>
          <a:p>
            <a:r>
              <a:rPr lang="en-US" sz="2800" dirty="0"/>
              <a:t>Financial Oversight</a:t>
            </a:r>
          </a:p>
        </p:txBody>
      </p:sp>
      <p:sp>
        <p:nvSpPr>
          <p:cNvPr id="3" name="Text Placeholder 2">
            <a:extLst>
              <a:ext uri="{FF2B5EF4-FFF2-40B4-BE49-F238E27FC236}">
                <a16:creationId xmlns:a16="http://schemas.microsoft.com/office/drawing/2014/main" id="{9D7C33E8-9F70-4E8A-541C-96C8D52259CD}"/>
              </a:ext>
            </a:extLst>
          </p:cNvPr>
          <p:cNvSpPr>
            <a:spLocks noGrp="1"/>
          </p:cNvSpPr>
          <p:nvPr>
            <p:ph type="body" sz="quarter" idx="12"/>
          </p:nvPr>
        </p:nvSpPr>
        <p:spPr>
          <a:xfrm>
            <a:off x="538162" y="1315941"/>
            <a:ext cx="8041397" cy="2925493"/>
          </a:xfrm>
        </p:spPr>
        <p:txBody>
          <a:bodyPr/>
          <a:lstStyle/>
          <a:p>
            <a:pPr marL="285750" indent="-285750">
              <a:buFont typeface="Arial" panose="020B0604020202020204" pitchFamily="34" charset="0"/>
              <a:buChar char="•"/>
            </a:pPr>
            <a:r>
              <a:rPr lang="en-US" sz="2000" dirty="0"/>
              <a:t>Establish budget guidelines</a:t>
            </a:r>
          </a:p>
          <a:p>
            <a:pPr marL="285750" indent="-285750">
              <a:buFont typeface="Arial" panose="020B0604020202020204" pitchFamily="34" charset="0"/>
              <a:buChar char="•"/>
            </a:pPr>
            <a:r>
              <a:rPr lang="en-US" sz="2000" dirty="0"/>
              <a:t>Oversee financial management</a:t>
            </a:r>
          </a:p>
          <a:p>
            <a:pPr marL="628650" lvl="1" indent="-285750">
              <a:buFont typeface="Arial" panose="020B0604020202020204" pitchFamily="34" charset="0"/>
              <a:buChar char="•"/>
            </a:pPr>
            <a:r>
              <a:rPr lang="en-US" sz="1800" dirty="0"/>
              <a:t>Ensure the necessary financial policies are in place</a:t>
            </a:r>
          </a:p>
          <a:p>
            <a:pPr marL="628650" lvl="1" indent="-285750">
              <a:buFont typeface="Arial" panose="020B0604020202020204" pitchFamily="34" charset="0"/>
              <a:buChar char="•"/>
            </a:pPr>
            <a:r>
              <a:rPr lang="en-US" sz="1800" dirty="0"/>
              <a:t>On a regular basis, review financial statements, understand what they say, and ask questions to ensure accurate understanding</a:t>
            </a:r>
          </a:p>
          <a:p>
            <a:pPr marL="628650" lvl="1" indent="-285750">
              <a:buFont typeface="Arial" panose="020B0604020202020204" pitchFamily="34" charset="0"/>
              <a:buChar char="•"/>
            </a:pPr>
            <a:r>
              <a:rPr lang="en-US" sz="1800" dirty="0"/>
              <a:t>Review audit report and take action as needed</a:t>
            </a:r>
          </a:p>
        </p:txBody>
      </p:sp>
      <p:pic>
        <p:nvPicPr>
          <p:cNvPr id="4" name="Picture 3">
            <a:extLst>
              <a:ext uri="{FF2B5EF4-FFF2-40B4-BE49-F238E27FC236}">
                <a16:creationId xmlns:a16="http://schemas.microsoft.com/office/drawing/2014/main" id="{2E24834F-5BAA-3B31-4A73-CAAD5F232A0B}"/>
              </a:ext>
            </a:extLst>
          </p:cNvPr>
          <p:cNvPicPr>
            <a:picLocks noChangeAspect="1"/>
          </p:cNvPicPr>
          <p:nvPr/>
        </p:nvPicPr>
        <p:blipFill>
          <a:blip r:embed="rId2"/>
          <a:stretch>
            <a:fillRect/>
          </a:stretch>
        </p:blipFill>
        <p:spPr>
          <a:xfrm>
            <a:off x="7604517" y="3882312"/>
            <a:ext cx="1360114" cy="1363473"/>
          </a:xfrm>
          <a:prstGeom prst="rect">
            <a:avLst/>
          </a:prstGeom>
        </p:spPr>
      </p:pic>
    </p:spTree>
    <p:extLst>
      <p:ext uri="{BB962C8B-B14F-4D97-AF65-F5344CB8AC3E}">
        <p14:creationId xmlns:p14="http://schemas.microsoft.com/office/powerpoint/2010/main" val="4037164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49C7A6-1ED5-F3AE-6E94-892F8987F672}"/>
              </a:ext>
            </a:extLst>
          </p:cNvPr>
          <p:cNvSpPr>
            <a:spLocks noGrp="1"/>
          </p:cNvSpPr>
          <p:nvPr>
            <p:ph type="body" sz="quarter" idx="11"/>
          </p:nvPr>
        </p:nvSpPr>
        <p:spPr/>
        <p:txBody>
          <a:bodyPr/>
          <a:lstStyle/>
          <a:p>
            <a:r>
              <a:rPr lang="en-US" sz="2800" dirty="0"/>
              <a:t>Financial Responsibilities</a:t>
            </a:r>
          </a:p>
        </p:txBody>
      </p:sp>
      <p:sp>
        <p:nvSpPr>
          <p:cNvPr id="3" name="Text Placeholder 2">
            <a:extLst>
              <a:ext uri="{FF2B5EF4-FFF2-40B4-BE49-F238E27FC236}">
                <a16:creationId xmlns:a16="http://schemas.microsoft.com/office/drawing/2014/main" id="{20C1A23D-AA40-5CF5-3C31-EDE0BA9145BB}"/>
              </a:ext>
            </a:extLst>
          </p:cNvPr>
          <p:cNvSpPr>
            <a:spLocks noGrp="1"/>
          </p:cNvSpPr>
          <p:nvPr>
            <p:ph type="body" sz="quarter" idx="12"/>
          </p:nvPr>
        </p:nvSpPr>
        <p:spPr>
          <a:xfrm>
            <a:off x="538162" y="1343770"/>
            <a:ext cx="8041397" cy="2897664"/>
          </a:xfrm>
        </p:spPr>
        <p:txBody>
          <a:bodyPr/>
          <a:lstStyle/>
          <a:p>
            <a:pPr marL="285750" indent="-285750">
              <a:lnSpc>
                <a:spcPct val="100000"/>
              </a:lnSpc>
              <a:spcBef>
                <a:spcPts val="0"/>
              </a:spcBef>
              <a:buFont typeface="Arial" panose="020B0604020202020204" pitchFamily="34" charset="0"/>
              <a:buChar char="•"/>
            </a:pPr>
            <a:r>
              <a:rPr lang="en-US" sz="2000" dirty="0"/>
              <a:t>Each Board member is responsible for reviewing all financial reports and tax returns</a:t>
            </a:r>
          </a:p>
          <a:p>
            <a:pPr>
              <a:lnSpc>
                <a:spcPct val="100000"/>
              </a:lnSpc>
              <a:spcBef>
                <a:spcPts val="0"/>
              </a:spcBef>
            </a:pPr>
            <a:endParaRPr lang="en-US" sz="2000" dirty="0"/>
          </a:p>
          <a:p>
            <a:pPr marL="285750" indent="-285750">
              <a:lnSpc>
                <a:spcPct val="100000"/>
              </a:lnSpc>
              <a:spcBef>
                <a:spcPts val="0"/>
              </a:spcBef>
              <a:buFont typeface="Arial" panose="020B0604020202020204" pitchFamily="34" charset="0"/>
              <a:buChar char="•"/>
            </a:pPr>
            <a:r>
              <a:rPr lang="en-US" sz="2000" dirty="0"/>
              <a:t>The Finance Committee, with staff assistance, will present all financial reports to the Board</a:t>
            </a:r>
          </a:p>
          <a:p>
            <a:pPr marL="285750" indent="-285750">
              <a:lnSpc>
                <a:spcPct val="100000"/>
              </a:lnSpc>
              <a:spcBef>
                <a:spcPts val="0"/>
              </a:spcBef>
              <a:buFont typeface="Arial" panose="020B0604020202020204" pitchFamily="34" charset="0"/>
              <a:buChar char="•"/>
            </a:pPr>
            <a:endParaRPr lang="en-US" sz="2000" dirty="0"/>
          </a:p>
          <a:p>
            <a:pPr marL="285750" indent="-285750">
              <a:lnSpc>
                <a:spcPct val="100000"/>
              </a:lnSpc>
              <a:spcBef>
                <a:spcPts val="0"/>
              </a:spcBef>
              <a:buFont typeface="Arial" panose="020B0604020202020204" pitchFamily="34" charset="0"/>
              <a:buChar char="•"/>
            </a:pPr>
            <a:r>
              <a:rPr lang="en-US" sz="2000" dirty="0"/>
              <a:t>The Finance Committee will review the draft annual budget prepared by the staff prior to presentation to the Board</a:t>
            </a:r>
          </a:p>
        </p:txBody>
      </p:sp>
      <p:pic>
        <p:nvPicPr>
          <p:cNvPr id="4" name="Picture 3">
            <a:extLst>
              <a:ext uri="{FF2B5EF4-FFF2-40B4-BE49-F238E27FC236}">
                <a16:creationId xmlns:a16="http://schemas.microsoft.com/office/drawing/2014/main" id="{7A74B6EB-EB44-AF86-3C58-F698DF5E6750}"/>
              </a:ext>
            </a:extLst>
          </p:cNvPr>
          <p:cNvPicPr>
            <a:picLocks noChangeAspect="1"/>
          </p:cNvPicPr>
          <p:nvPr/>
        </p:nvPicPr>
        <p:blipFill>
          <a:blip r:embed="rId2"/>
          <a:stretch>
            <a:fillRect/>
          </a:stretch>
        </p:blipFill>
        <p:spPr>
          <a:xfrm>
            <a:off x="7604517" y="3878336"/>
            <a:ext cx="1360114" cy="1363473"/>
          </a:xfrm>
          <a:prstGeom prst="rect">
            <a:avLst/>
          </a:prstGeom>
        </p:spPr>
      </p:pic>
    </p:spTree>
    <p:extLst>
      <p:ext uri="{BB962C8B-B14F-4D97-AF65-F5344CB8AC3E}">
        <p14:creationId xmlns:p14="http://schemas.microsoft.com/office/powerpoint/2010/main" val="33419586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A7A1AC-A803-1B05-DCEA-860714B36309}"/>
              </a:ext>
            </a:extLst>
          </p:cNvPr>
          <p:cNvSpPr>
            <a:spLocks noGrp="1"/>
          </p:cNvSpPr>
          <p:nvPr>
            <p:ph type="body" sz="quarter" idx="11"/>
          </p:nvPr>
        </p:nvSpPr>
        <p:spPr/>
        <p:txBody>
          <a:bodyPr/>
          <a:lstStyle/>
          <a:p>
            <a:r>
              <a:rPr lang="en-US" sz="2800" dirty="0"/>
              <a:t>Financial Statements</a:t>
            </a:r>
          </a:p>
        </p:txBody>
      </p:sp>
      <p:sp>
        <p:nvSpPr>
          <p:cNvPr id="3" name="Text Placeholder 2">
            <a:extLst>
              <a:ext uri="{FF2B5EF4-FFF2-40B4-BE49-F238E27FC236}">
                <a16:creationId xmlns:a16="http://schemas.microsoft.com/office/drawing/2014/main" id="{1D7DA2EA-09A7-60DF-88C3-E2A88B13189B}"/>
              </a:ext>
            </a:extLst>
          </p:cNvPr>
          <p:cNvSpPr>
            <a:spLocks noGrp="1"/>
          </p:cNvSpPr>
          <p:nvPr>
            <p:ph type="body" sz="quarter" idx="12"/>
          </p:nvPr>
        </p:nvSpPr>
        <p:spPr>
          <a:xfrm>
            <a:off x="538162" y="1192696"/>
            <a:ext cx="8041397" cy="3048738"/>
          </a:xfrm>
        </p:spPr>
        <p:txBody>
          <a:bodyPr/>
          <a:lstStyle/>
          <a:p>
            <a:pPr marL="285750" indent="-285750">
              <a:lnSpc>
                <a:spcPct val="100000"/>
              </a:lnSpc>
              <a:spcBef>
                <a:spcPts val="0"/>
              </a:spcBef>
              <a:buFont typeface="Arial" panose="020B0604020202020204" pitchFamily="34" charset="0"/>
              <a:buChar char="•"/>
            </a:pPr>
            <a:r>
              <a:rPr lang="en-US" sz="2000" dirty="0"/>
              <a:t>Integral part of any business or organization</a:t>
            </a:r>
          </a:p>
          <a:p>
            <a:pPr marL="285750" indent="-285750">
              <a:lnSpc>
                <a:spcPct val="100000"/>
              </a:lnSpc>
              <a:spcBef>
                <a:spcPts val="0"/>
              </a:spcBef>
              <a:buFont typeface="Arial" panose="020B0604020202020204" pitchFamily="34" charset="0"/>
              <a:buChar char="•"/>
            </a:pPr>
            <a:endParaRPr lang="en-US" sz="2000" dirty="0"/>
          </a:p>
          <a:p>
            <a:pPr marL="285750" indent="-285750">
              <a:lnSpc>
                <a:spcPct val="100000"/>
              </a:lnSpc>
              <a:spcBef>
                <a:spcPts val="0"/>
              </a:spcBef>
              <a:buFont typeface="Arial" panose="020B0604020202020204" pitchFamily="34" charset="0"/>
              <a:buChar char="•"/>
            </a:pPr>
            <a:r>
              <a:rPr lang="en-US" sz="2000" dirty="0"/>
              <a:t>Helps the Board understand the present financial state of the organizations</a:t>
            </a:r>
          </a:p>
          <a:p>
            <a:pPr marL="285750" indent="-285750">
              <a:lnSpc>
                <a:spcPct val="100000"/>
              </a:lnSpc>
              <a:spcBef>
                <a:spcPts val="0"/>
              </a:spcBef>
              <a:buFont typeface="Arial" panose="020B0604020202020204" pitchFamily="34" charset="0"/>
              <a:buChar char="•"/>
            </a:pPr>
            <a:endParaRPr lang="en-US" sz="2000" dirty="0"/>
          </a:p>
          <a:p>
            <a:pPr marL="285750" indent="-285750">
              <a:lnSpc>
                <a:spcPct val="100000"/>
              </a:lnSpc>
              <a:spcBef>
                <a:spcPts val="0"/>
              </a:spcBef>
              <a:buFont typeface="Arial" panose="020B0604020202020204" pitchFamily="34" charset="0"/>
              <a:buChar char="•"/>
            </a:pPr>
            <a:r>
              <a:rPr lang="en-US" sz="2000" dirty="0"/>
              <a:t>Necessary to achieve and evaluate progress toward the organization’s mission-related goals and objectives</a:t>
            </a:r>
          </a:p>
          <a:p>
            <a:pPr marL="285750" indent="-285750">
              <a:lnSpc>
                <a:spcPct val="100000"/>
              </a:lnSpc>
              <a:spcBef>
                <a:spcPts val="0"/>
              </a:spcBef>
              <a:buFont typeface="Arial" panose="020B0604020202020204" pitchFamily="34" charset="0"/>
              <a:buChar char="•"/>
            </a:pPr>
            <a:endParaRPr lang="en-US" sz="2000" dirty="0"/>
          </a:p>
          <a:p>
            <a:pPr marL="285750" indent="-285750">
              <a:lnSpc>
                <a:spcPct val="100000"/>
              </a:lnSpc>
              <a:spcBef>
                <a:spcPts val="0"/>
              </a:spcBef>
              <a:buFont typeface="Arial" panose="020B0604020202020204" pitchFamily="34" charset="0"/>
              <a:buChar char="•"/>
            </a:pPr>
            <a:r>
              <a:rPr lang="en-US" sz="2000" dirty="0"/>
              <a:t>Useful for decision making</a:t>
            </a:r>
          </a:p>
        </p:txBody>
      </p:sp>
      <p:pic>
        <p:nvPicPr>
          <p:cNvPr id="4" name="Picture 3">
            <a:extLst>
              <a:ext uri="{FF2B5EF4-FFF2-40B4-BE49-F238E27FC236}">
                <a16:creationId xmlns:a16="http://schemas.microsoft.com/office/drawing/2014/main" id="{BBB74710-C0D3-A58B-4CCF-B3330609DE26}"/>
              </a:ext>
            </a:extLst>
          </p:cNvPr>
          <p:cNvPicPr>
            <a:picLocks noChangeAspect="1"/>
          </p:cNvPicPr>
          <p:nvPr/>
        </p:nvPicPr>
        <p:blipFill>
          <a:blip r:embed="rId2"/>
          <a:stretch>
            <a:fillRect/>
          </a:stretch>
        </p:blipFill>
        <p:spPr>
          <a:xfrm>
            <a:off x="7604517" y="3878336"/>
            <a:ext cx="1360114" cy="1363473"/>
          </a:xfrm>
          <a:prstGeom prst="rect">
            <a:avLst/>
          </a:prstGeom>
        </p:spPr>
      </p:pic>
    </p:spTree>
    <p:extLst>
      <p:ext uri="{BB962C8B-B14F-4D97-AF65-F5344CB8AC3E}">
        <p14:creationId xmlns:p14="http://schemas.microsoft.com/office/powerpoint/2010/main" val="15642686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19DDC5-46DE-14AE-94F1-477A799E917A}"/>
              </a:ext>
            </a:extLst>
          </p:cNvPr>
          <p:cNvSpPr>
            <a:spLocks noGrp="1"/>
          </p:cNvSpPr>
          <p:nvPr>
            <p:ph type="body" sz="quarter" idx="11"/>
          </p:nvPr>
        </p:nvSpPr>
        <p:spPr/>
        <p:txBody>
          <a:bodyPr/>
          <a:lstStyle/>
          <a:p>
            <a:r>
              <a:rPr lang="en-US" sz="2800" dirty="0"/>
              <a:t>Financial Statements</a:t>
            </a:r>
          </a:p>
        </p:txBody>
      </p:sp>
      <p:sp>
        <p:nvSpPr>
          <p:cNvPr id="3" name="Text Placeholder 2">
            <a:extLst>
              <a:ext uri="{FF2B5EF4-FFF2-40B4-BE49-F238E27FC236}">
                <a16:creationId xmlns:a16="http://schemas.microsoft.com/office/drawing/2014/main" id="{9A0354DC-2C4B-3525-6D4F-26CCA0FBD19F}"/>
              </a:ext>
            </a:extLst>
          </p:cNvPr>
          <p:cNvSpPr>
            <a:spLocks noGrp="1"/>
          </p:cNvSpPr>
          <p:nvPr>
            <p:ph type="body" sz="quarter" idx="12"/>
          </p:nvPr>
        </p:nvSpPr>
        <p:spPr/>
        <p:txBody>
          <a:bodyPr/>
          <a:lstStyle/>
          <a:p>
            <a:pPr>
              <a:lnSpc>
                <a:spcPct val="100000"/>
              </a:lnSpc>
              <a:spcBef>
                <a:spcPts val="0"/>
              </a:spcBef>
            </a:pPr>
            <a:r>
              <a:rPr lang="en-US" sz="2000" dirty="0"/>
              <a:t>Interim Statements</a:t>
            </a:r>
          </a:p>
          <a:p>
            <a:pPr>
              <a:lnSpc>
                <a:spcPct val="100000"/>
              </a:lnSpc>
              <a:spcBef>
                <a:spcPts val="0"/>
              </a:spcBef>
            </a:pPr>
            <a:r>
              <a:rPr lang="en-US" dirty="0"/>
              <a:t>	Internally prepared</a:t>
            </a:r>
          </a:p>
          <a:p>
            <a:pPr>
              <a:lnSpc>
                <a:spcPct val="100000"/>
              </a:lnSpc>
              <a:spcBef>
                <a:spcPts val="0"/>
              </a:spcBef>
            </a:pPr>
            <a:r>
              <a:rPr lang="en-US" dirty="0"/>
              <a:t>	Prepared monthly</a:t>
            </a:r>
          </a:p>
          <a:p>
            <a:pPr>
              <a:lnSpc>
                <a:spcPct val="100000"/>
              </a:lnSpc>
              <a:spcBef>
                <a:spcPts val="0"/>
              </a:spcBef>
            </a:pPr>
            <a:endParaRPr lang="en-US" sz="2000" dirty="0"/>
          </a:p>
          <a:p>
            <a:pPr>
              <a:lnSpc>
                <a:spcPct val="100000"/>
              </a:lnSpc>
              <a:spcBef>
                <a:spcPts val="0"/>
              </a:spcBef>
            </a:pPr>
            <a:r>
              <a:rPr lang="en-US" sz="2000" dirty="0"/>
              <a:t>Audited Statements</a:t>
            </a:r>
          </a:p>
          <a:p>
            <a:pPr>
              <a:lnSpc>
                <a:spcPct val="100000"/>
              </a:lnSpc>
              <a:spcBef>
                <a:spcPts val="0"/>
              </a:spcBef>
            </a:pPr>
            <a:r>
              <a:rPr lang="en-US" dirty="0"/>
              <a:t>	Prepared annually</a:t>
            </a:r>
          </a:p>
          <a:p>
            <a:pPr>
              <a:lnSpc>
                <a:spcPct val="100000"/>
              </a:lnSpc>
              <a:spcBef>
                <a:spcPts val="0"/>
              </a:spcBef>
            </a:pPr>
            <a:r>
              <a:rPr lang="en-US" dirty="0"/>
              <a:t>	Include Auditor’s Report and Footnotes</a:t>
            </a:r>
          </a:p>
          <a:p>
            <a:pPr>
              <a:lnSpc>
                <a:spcPct val="100000"/>
              </a:lnSpc>
              <a:spcBef>
                <a:spcPts val="0"/>
              </a:spcBef>
            </a:pPr>
            <a:endParaRPr lang="en-US" sz="2000" dirty="0"/>
          </a:p>
          <a:p>
            <a:pPr>
              <a:lnSpc>
                <a:spcPct val="100000"/>
              </a:lnSpc>
              <a:spcBef>
                <a:spcPts val="0"/>
              </a:spcBef>
            </a:pPr>
            <a:r>
              <a:rPr lang="en-US" sz="2000" dirty="0"/>
              <a:t>Tax Statements</a:t>
            </a:r>
          </a:p>
          <a:p>
            <a:pPr>
              <a:lnSpc>
                <a:spcPct val="100000"/>
              </a:lnSpc>
              <a:spcBef>
                <a:spcPts val="0"/>
              </a:spcBef>
            </a:pPr>
            <a:r>
              <a:rPr lang="en-US" dirty="0"/>
              <a:t>	Form 990</a:t>
            </a:r>
          </a:p>
        </p:txBody>
      </p:sp>
      <p:pic>
        <p:nvPicPr>
          <p:cNvPr id="4" name="Picture 3">
            <a:extLst>
              <a:ext uri="{FF2B5EF4-FFF2-40B4-BE49-F238E27FC236}">
                <a16:creationId xmlns:a16="http://schemas.microsoft.com/office/drawing/2014/main" id="{549D835B-7ACD-8C4D-1827-FF01CC631514}"/>
              </a:ext>
            </a:extLst>
          </p:cNvPr>
          <p:cNvPicPr>
            <a:picLocks noChangeAspect="1"/>
          </p:cNvPicPr>
          <p:nvPr/>
        </p:nvPicPr>
        <p:blipFill>
          <a:blip r:embed="rId2"/>
          <a:stretch>
            <a:fillRect/>
          </a:stretch>
        </p:blipFill>
        <p:spPr>
          <a:xfrm rot="462787">
            <a:off x="5144269" y="1045399"/>
            <a:ext cx="2000104" cy="1253586"/>
          </a:xfrm>
          <a:prstGeom prst="rect">
            <a:avLst/>
          </a:prstGeom>
        </p:spPr>
      </p:pic>
      <p:pic>
        <p:nvPicPr>
          <p:cNvPr id="6" name="Picture 5">
            <a:extLst>
              <a:ext uri="{FF2B5EF4-FFF2-40B4-BE49-F238E27FC236}">
                <a16:creationId xmlns:a16="http://schemas.microsoft.com/office/drawing/2014/main" id="{1199A8E4-0941-9E8C-F777-7BCC8260F871}"/>
              </a:ext>
            </a:extLst>
          </p:cNvPr>
          <p:cNvPicPr>
            <a:picLocks noChangeAspect="1"/>
          </p:cNvPicPr>
          <p:nvPr/>
        </p:nvPicPr>
        <p:blipFill>
          <a:blip r:embed="rId3"/>
          <a:stretch>
            <a:fillRect/>
          </a:stretch>
        </p:blipFill>
        <p:spPr>
          <a:xfrm>
            <a:off x="2253948" y="3674310"/>
            <a:ext cx="5230821" cy="768163"/>
          </a:xfrm>
          <a:prstGeom prst="rect">
            <a:avLst/>
          </a:prstGeom>
        </p:spPr>
      </p:pic>
      <p:pic>
        <p:nvPicPr>
          <p:cNvPr id="7" name="Picture 6">
            <a:extLst>
              <a:ext uri="{FF2B5EF4-FFF2-40B4-BE49-F238E27FC236}">
                <a16:creationId xmlns:a16="http://schemas.microsoft.com/office/drawing/2014/main" id="{EEDCE448-49DF-CE3A-18DF-751DE6866AEA}"/>
              </a:ext>
            </a:extLst>
          </p:cNvPr>
          <p:cNvPicPr>
            <a:picLocks noChangeAspect="1"/>
          </p:cNvPicPr>
          <p:nvPr/>
        </p:nvPicPr>
        <p:blipFill>
          <a:blip r:embed="rId4"/>
          <a:stretch>
            <a:fillRect/>
          </a:stretch>
        </p:blipFill>
        <p:spPr>
          <a:xfrm>
            <a:off x="7604517" y="3878336"/>
            <a:ext cx="1360114" cy="1363473"/>
          </a:xfrm>
          <a:prstGeom prst="rect">
            <a:avLst/>
          </a:prstGeom>
        </p:spPr>
      </p:pic>
    </p:spTree>
    <p:extLst>
      <p:ext uri="{BB962C8B-B14F-4D97-AF65-F5344CB8AC3E}">
        <p14:creationId xmlns:p14="http://schemas.microsoft.com/office/powerpoint/2010/main" val="2619625773"/>
      </p:ext>
    </p:extLst>
  </p:cSld>
  <p:clrMapOvr>
    <a:masterClrMapping/>
  </p:clrMapOvr>
</p:sld>
</file>

<file path=ppt/theme/theme1.xml><?xml version="1.0" encoding="utf-8"?>
<a:theme xmlns:a="http://schemas.openxmlformats.org/drawingml/2006/main" name="AIA_GeneralTemplate_150824">
  <a:themeElements>
    <a:clrScheme name="Custom 3">
      <a:dk1>
        <a:srgbClr val="D1272A"/>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
    <a:dk1>
      <a:srgbClr val="D1272A"/>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Custom 3">
    <a:dk1>
      <a:srgbClr val="D1272A"/>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Custom 3">
    <a:dk1>
      <a:srgbClr val="D1272A"/>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Custom 3">
    <a:dk1>
      <a:srgbClr val="D1272A"/>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EBEC582F2B2514C9FD8B3FCB426268B" ma:contentTypeVersion="18" ma:contentTypeDescription="Create a new document." ma:contentTypeScope="" ma:versionID="7627e4731777a4b492a4aa879422b05c">
  <xsd:schema xmlns:xsd="http://www.w3.org/2001/XMLSchema" xmlns:xs="http://www.w3.org/2001/XMLSchema" xmlns:p="http://schemas.microsoft.com/office/2006/metadata/properties" xmlns:ns1="http://schemas.microsoft.com/sharepoint/v3" xmlns:ns2="d8ea374f-1c10-4f24-9d1f-8ea06a6a0aba" xmlns:ns3="b2095b3d-2662-481c-96b7-b8a8499fbb72" targetNamespace="http://schemas.microsoft.com/office/2006/metadata/properties" ma:root="true" ma:fieldsID="d7464afa7a3efa1b3286e5f1b22bc146" ns1:_="" ns2:_="" ns3:_="">
    <xsd:import namespace="http://schemas.microsoft.com/sharepoint/v3"/>
    <xsd:import namespace="d8ea374f-1c10-4f24-9d1f-8ea06a6a0aba"/>
    <xsd:import namespace="b2095b3d-2662-481c-96b7-b8a8499fbb7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Location" minOccurs="0"/>
                <xsd:element ref="ns1:_ip_UnifiedCompliancePolicyProperties" minOccurs="0"/>
                <xsd:element ref="ns1:_ip_UnifiedCompliancePolicyUIAc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ea374f-1c10-4f24-9d1f-8ea06a6a0a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a0942bf1-3a36-493a-84fa-80b52bd97e31"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095b3d-2662-481c-96b7-b8a8499fbb72"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2eb6a4a-8f8e-44d2-828e-6c4f18eaddad}" ma:internalName="TaxCatchAll" ma:showField="CatchAllData" ma:web="b2095b3d-2662-481c-96b7-b8a8499fbb72">
      <xsd:complexType>
        <xsd:complexContent>
          <xsd:extension base="dms:MultiChoiceLookup">
            <xsd:sequence>
              <xsd:element name="Value" type="dms:Lookup" maxOccurs="unbounded" minOccurs="0" nillable="true"/>
            </xsd:sequence>
          </xsd:extension>
        </xsd:complexContent>
      </xsd:complexType>
    </xsd:element>
    <xsd:element name="SharedWithUsers" ma:index="2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b2095b3d-2662-481c-96b7-b8a8499fbb72" xsi:nil="true"/>
    <lcf76f155ced4ddcb4097134ff3c332f xmlns="d8ea374f-1c10-4f24-9d1f-8ea06a6a0ab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A38C4F5-A54C-4C79-BCB3-CB81E5C1FF74}">
  <ds:schemaRefs>
    <ds:schemaRef ds:uri="http://schemas.microsoft.com/sharepoint/v3/contenttype/forms"/>
  </ds:schemaRefs>
</ds:datastoreItem>
</file>

<file path=customXml/itemProps2.xml><?xml version="1.0" encoding="utf-8"?>
<ds:datastoreItem xmlns:ds="http://schemas.openxmlformats.org/officeDocument/2006/customXml" ds:itemID="{4452FD45-A5A6-4EED-ABA4-C7CF1FC1F8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8ea374f-1c10-4f24-9d1f-8ea06a6a0aba"/>
    <ds:schemaRef ds:uri="b2095b3d-2662-481c-96b7-b8a8499fbb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FED1864-E6B3-4052-9F69-EAF839501392}">
  <ds:schemaRefs>
    <ds:schemaRef ds:uri="http://schemas.microsoft.com/office/2006/metadata/properties"/>
    <ds:schemaRef ds:uri="http://schemas.microsoft.com/office/infopath/2007/PartnerControls"/>
    <ds:schemaRef ds:uri="http://www.w3.org/XML/1998/namespace"/>
    <ds:schemaRef ds:uri="http://purl.org/dc/elements/1.1/"/>
    <ds:schemaRef ds:uri="http://schemas.microsoft.com/sharepoint/v3"/>
    <ds:schemaRef ds:uri="d8ea374f-1c10-4f24-9d1f-8ea06a6a0aba"/>
    <ds:schemaRef ds:uri="http://purl.org/dc/dcmitype/"/>
    <ds:schemaRef ds:uri="http://schemas.microsoft.com/office/2006/documentManagement/types"/>
    <ds:schemaRef ds:uri="http://schemas.openxmlformats.org/package/2006/metadata/core-properties"/>
    <ds:schemaRef ds:uri="http://purl.org/dc/terms/"/>
    <ds:schemaRef ds:uri="b2095b3d-2662-481c-96b7-b8a8499fbb72"/>
  </ds:schemaRefs>
</ds:datastoreItem>
</file>

<file path=docProps/app.xml><?xml version="1.0" encoding="utf-8"?>
<Properties xmlns="http://schemas.openxmlformats.org/officeDocument/2006/extended-properties" xmlns:vt="http://schemas.openxmlformats.org/officeDocument/2006/docPropsVTypes">
  <Template>AIA_GeneralTemplate_150824.pot</Template>
  <TotalTime>25937</TotalTime>
  <Words>1538</Words>
  <Application>Microsoft Office PowerPoint</Application>
  <PresentationFormat>On-screen Show (16:9)</PresentationFormat>
  <Paragraphs>222</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Architype Bold</vt:lpstr>
      <vt:lpstr>Architype Light</vt:lpstr>
      <vt:lpstr>Arial</vt:lpstr>
      <vt:lpstr>Calibri</vt:lpstr>
      <vt:lpstr>AIA_GeneralTemplate_150824</vt:lpstr>
      <vt:lpstr>Resource Development: Financial Responsibilities of Nonprofits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Pentagram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Vincent Meertens</dc:creator>
  <cp:lastModifiedBy>Judy Millesen</cp:lastModifiedBy>
  <cp:revision>318</cp:revision>
  <cp:lastPrinted>2023-01-24T17:17:55Z</cp:lastPrinted>
  <dcterms:created xsi:type="dcterms:W3CDTF">2014-01-10T21:22:23Z</dcterms:created>
  <dcterms:modified xsi:type="dcterms:W3CDTF">2023-01-24T18:28:50Z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0x010100CEBEC582F2B2514C9FD8B3FCB426268B</vt:lpwstr>
  </property>
  <property fmtid="{D5CDD505-2E9C-101B-9397-08002B2CF9AE}" pid="3" name="MediaServiceImageTags">
    <vt:lpwstr/>
  </property>
</Properties>
</file>